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7" r:id="rId4"/>
    <p:sldMasterId id="2147484272" r:id="rId5"/>
    <p:sldMasterId id="2147484303" r:id="rId6"/>
    <p:sldMasterId id="2147484328" r:id="rId7"/>
  </p:sldMasterIdLst>
  <p:notesMasterIdLst>
    <p:notesMasterId r:id="rId35"/>
  </p:notesMasterIdLst>
  <p:handoutMasterIdLst>
    <p:handoutMasterId r:id="rId36"/>
  </p:handoutMasterIdLst>
  <p:sldIdLst>
    <p:sldId id="286" r:id="rId8"/>
    <p:sldId id="328" r:id="rId9"/>
    <p:sldId id="335" r:id="rId10"/>
    <p:sldId id="351" r:id="rId11"/>
    <p:sldId id="354" r:id="rId12"/>
    <p:sldId id="355" r:id="rId13"/>
    <p:sldId id="356" r:id="rId14"/>
    <p:sldId id="357" r:id="rId15"/>
    <p:sldId id="358" r:id="rId16"/>
    <p:sldId id="350" r:id="rId17"/>
    <p:sldId id="332" r:id="rId18"/>
    <p:sldId id="339" r:id="rId19"/>
    <p:sldId id="334" r:id="rId20"/>
    <p:sldId id="363" r:id="rId21"/>
    <p:sldId id="364" r:id="rId22"/>
    <p:sldId id="365" r:id="rId23"/>
    <p:sldId id="367" r:id="rId24"/>
    <p:sldId id="353" r:id="rId25"/>
    <p:sldId id="343" r:id="rId26"/>
    <p:sldId id="348" r:id="rId27"/>
    <p:sldId id="345" r:id="rId28"/>
    <p:sldId id="346" r:id="rId29"/>
    <p:sldId id="359" r:id="rId30"/>
    <p:sldId id="361" r:id="rId31"/>
    <p:sldId id="362" r:id="rId32"/>
    <p:sldId id="347" r:id="rId33"/>
    <p:sldId id="342" r:id="rId34"/>
  </p:sldIdLst>
  <p:sldSz cx="9144000" cy="6858000" type="screen4x3"/>
  <p:notesSz cx="68580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ndwehr, Kevin J CIV USARMY CEMVR (US)" initials="LKJCUC(" lastIdx="14" clrIdx="0">
    <p:extLst>
      <p:ext uri="{19B8F6BF-5375-455C-9EA6-DF929625EA0E}">
        <p15:presenceInfo xmlns:p15="http://schemas.microsoft.com/office/powerpoint/2012/main" userId="Landwehr, Kevin J CIV USARMY CEMVR (U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0AC2E"/>
    <a:srgbClr val="0033CC"/>
    <a:srgbClr val="82786F"/>
    <a:srgbClr val="EDECEB"/>
    <a:srgbClr val="DF4D1F"/>
    <a:srgbClr val="C19859"/>
    <a:srgbClr val="FFFFFF"/>
    <a:srgbClr val="FCAE3B"/>
    <a:srgbClr val="50771B"/>
    <a:srgbClr val="ECECEC"/>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926" autoAdjust="0"/>
    <p:restoredTop sz="89176" autoAdjust="0"/>
  </p:normalViewPr>
  <p:slideViewPr>
    <p:cSldViewPr snapToGrid="0">
      <p:cViewPr varScale="1">
        <p:scale>
          <a:sx n="118" d="100"/>
          <a:sy n="118" d="100"/>
        </p:scale>
        <p:origin x="174" y="102"/>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mvrdfs.mvr.ds.usace.army.mil\mvr\TEAM\ED\ec-hh\Iowa_River_Basin\Coralville_Reservoir_Projects\Iowa%20River%20-%20Coralville%20Reservoir%20Re-Regulation%20Study\RESSIM%20runs\Impact%20of%20Sedimentation%20-%20Coralville%20Pool.xlsm"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mvrdfs.mvr.ds.usace.army.mil\mvr\TEAM\ED\ec-hh\Iowa_River_Basin\Coralville_Reservoir_Projects\Iowa%20River%20-%20Coralville%20Reservoir%20Re-Regulation%20Study\RESSIM%20runs\Impact%20of%20Sedimentation%20-%20Iowa%20City.xlsm"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i="0">
                <a:latin typeface="Arial"/>
                <a:ea typeface="Arial"/>
                <a:cs typeface="Arial"/>
              </a:defRPr>
            </a:pPr>
            <a:r>
              <a:rPr lang="en-US"/>
              <a:t>Coralville Reservoir</a:t>
            </a:r>
          </a:p>
        </c:rich>
      </c:tx>
      <c:layout/>
      <c:overlay val="0"/>
    </c:title>
    <c:autoTitleDeleted val="0"/>
    <c:plotArea>
      <c:layout>
        <c:manualLayout>
          <c:layoutTarget val="inner"/>
          <c:xMode val="edge"/>
          <c:yMode val="edge"/>
          <c:x val="0.12622197663130658"/>
          <c:y val="5.5797317002041415E-2"/>
          <c:w val="0.80715776649773197"/>
          <c:h val="0.80213698893032048"/>
        </c:manualLayout>
      </c:layout>
      <c:scatterChart>
        <c:scatterStyle val="smoothMarker"/>
        <c:varyColors val="0"/>
        <c:ser>
          <c:idx val="3"/>
          <c:order val="2"/>
          <c:tx>
            <c:v>2008 Storage Rating</c:v>
          </c:tx>
          <c:spPr>
            <a:ln w="31750">
              <a:solidFill>
                <a:schemeClr val="tx1"/>
              </a:solidFill>
            </a:ln>
          </c:spPr>
          <c:marker>
            <c:symbol val="none"/>
          </c:marker>
          <c:xVal>
            <c:numRef>
              <c:f>'Probability(ZData)'!$H$5:$H$76</c:f>
              <c:numCache>
                <c:formatCode>General</c:formatCode>
                <c:ptCount val="72"/>
                <c:pt idx="0">
                  <c:v>-2.3802469755583182</c:v>
                </c:pt>
                <c:pt idx="1">
                  <c:v>-2.004816209792168</c:v>
                </c:pt>
                <c:pt idx="2">
                  <c:v>-1.7949330975754898</c:v>
                </c:pt>
                <c:pt idx="3">
                  <c:v>-1.6431784329091159</c:v>
                </c:pt>
                <c:pt idx="4">
                  <c:v>-1.5219257683572449</c:v>
                </c:pt>
                <c:pt idx="5">
                  <c:v>-1.4196508881933798</c:v>
                </c:pt>
                <c:pt idx="6">
                  <c:v>-1.3303863687199551</c:v>
                </c:pt>
                <c:pt idx="7">
                  <c:v>-1.2506213310766721</c:v>
                </c:pt>
                <c:pt idx="8">
                  <c:v>-1.1781060629649469</c:v>
                </c:pt>
                <c:pt idx="9">
                  <c:v>-1.1113075605426179</c:v>
                </c:pt>
                <c:pt idx="10">
                  <c:v>-1.0491313979639725</c:v>
                </c:pt>
                <c:pt idx="11">
                  <c:v>-0.9907671199813699</c:v>
                </c:pt>
                <c:pt idx="12">
                  <c:v>-0.93559651638422203</c:v>
                </c:pt>
                <c:pt idx="13">
                  <c:v>-0.88313630679731747</c:v>
                </c:pt>
                <c:pt idx="14">
                  <c:v>-0.83300077772593117</c:v>
                </c:pt>
                <c:pt idx="15">
                  <c:v>-0.78487655121909106</c:v>
                </c:pt>
                <c:pt idx="16">
                  <c:v>-0.73850502874199908</c:v>
                </c:pt>
                <c:pt idx="17">
                  <c:v>-0.69366985734838682</c:v>
                </c:pt>
                <c:pt idx="18">
                  <c:v>-0.65018777885296808</c:v>
                </c:pt>
                <c:pt idx="19">
                  <c:v>-0.60790181587103631</c:v>
                </c:pt>
                <c:pt idx="20">
                  <c:v>-0.56667610807448365</c:v>
                </c:pt>
                <c:pt idx="21">
                  <c:v>-0.52639193664231776</c:v>
                </c:pt>
                <c:pt idx="22">
                  <c:v>-0.48694461908637482</c:v>
                </c:pt>
                <c:pt idx="23">
                  <c:v>-0.44824105145107007</c:v>
                </c:pt>
                <c:pt idx="24">
                  <c:v>-0.41019773858165026</c:v>
                </c:pt>
                <c:pt idx="25">
                  <c:v>-0.37273919677374934</c:v>
                </c:pt>
                <c:pt idx="26">
                  <c:v>-0.33579664350659438</c:v>
                </c:pt>
                <c:pt idx="27">
                  <c:v>-0.29930691046566715</c:v>
                </c:pt>
                <c:pt idx="28">
                  <c:v>-0.26321153148808851</c:v>
                </c:pt>
                <c:pt idx="29">
                  <c:v>-0.22745596826762371</c:v>
                </c:pt>
                <c:pt idx="30">
                  <c:v>-0.19198894487714085</c:v>
                </c:pt>
                <c:pt idx="31">
                  <c:v>-0.15676186824871546</c:v>
                </c:pt>
                <c:pt idx="32">
                  <c:v>-0.12172831627684912</c:v>
                </c:pt>
                <c:pt idx="33">
                  <c:v>-8.6843578583337716E-2</c:v>
                </c:pt>
                <c:pt idx="34">
                  <c:v>-5.2064237487075692E-2</c:v>
                </c:pt>
                <c:pt idx="35">
                  <c:v>-1.734777855809749E-2</c:v>
                </c:pt>
                <c:pt idx="36">
                  <c:v>1.734777855809749E-2</c:v>
                </c:pt>
                <c:pt idx="37">
                  <c:v>5.2064237487075692E-2</c:v>
                </c:pt>
                <c:pt idx="38">
                  <c:v>8.6843578583337716E-2</c:v>
                </c:pt>
                <c:pt idx="39">
                  <c:v>0.12172831627684895</c:v>
                </c:pt>
                <c:pt idx="40">
                  <c:v>0.15676186824871532</c:v>
                </c:pt>
                <c:pt idx="41">
                  <c:v>0.19198894487714069</c:v>
                </c:pt>
                <c:pt idx="42">
                  <c:v>0.22745596826762388</c:v>
                </c:pt>
                <c:pt idx="43">
                  <c:v>0.26321153148808868</c:v>
                </c:pt>
                <c:pt idx="44">
                  <c:v>0.29930691046566715</c:v>
                </c:pt>
                <c:pt idx="45">
                  <c:v>0.33579664350659438</c:v>
                </c:pt>
                <c:pt idx="46">
                  <c:v>0.37273919677374934</c:v>
                </c:pt>
                <c:pt idx="47">
                  <c:v>0.41019773858165026</c:v>
                </c:pt>
                <c:pt idx="48">
                  <c:v>0.44824105145107007</c:v>
                </c:pt>
                <c:pt idx="49">
                  <c:v>0.48694461908637482</c:v>
                </c:pt>
                <c:pt idx="50">
                  <c:v>0.52639193664231765</c:v>
                </c:pt>
                <c:pt idx="51">
                  <c:v>0.56667610807448332</c:v>
                </c:pt>
                <c:pt idx="52">
                  <c:v>0.60790181587103642</c:v>
                </c:pt>
                <c:pt idx="53">
                  <c:v>0.65018777885296819</c:v>
                </c:pt>
                <c:pt idx="54">
                  <c:v>0.69366985734838682</c:v>
                </c:pt>
                <c:pt idx="55">
                  <c:v>0.73850502874199908</c:v>
                </c:pt>
                <c:pt idx="56">
                  <c:v>0.78487655121909106</c:v>
                </c:pt>
                <c:pt idx="57">
                  <c:v>0.83300077772593117</c:v>
                </c:pt>
                <c:pt idx="58">
                  <c:v>0.88313630679731747</c:v>
                </c:pt>
                <c:pt idx="59">
                  <c:v>0.93559651638422203</c:v>
                </c:pt>
                <c:pt idx="60">
                  <c:v>0.9907671199813699</c:v>
                </c:pt>
                <c:pt idx="61">
                  <c:v>1.0491313979639725</c:v>
                </c:pt>
                <c:pt idx="62">
                  <c:v>1.1113075605426177</c:v>
                </c:pt>
                <c:pt idx="63">
                  <c:v>1.1781060629649471</c:v>
                </c:pt>
                <c:pt idx="64">
                  <c:v>1.2506213310766732</c:v>
                </c:pt>
                <c:pt idx="65">
                  <c:v>1.3303863687199564</c:v>
                </c:pt>
                <c:pt idx="66">
                  <c:v>1.4196508881933798</c:v>
                </c:pt>
                <c:pt idx="67">
                  <c:v>1.5219257683572456</c:v>
                </c:pt>
                <c:pt idx="68">
                  <c:v>1.6431784329091159</c:v>
                </c:pt>
                <c:pt idx="69">
                  <c:v>1.7949330975754898</c:v>
                </c:pt>
                <c:pt idx="70">
                  <c:v>2.0048162097921676</c:v>
                </c:pt>
                <c:pt idx="71">
                  <c:v>2.3802469755583173</c:v>
                </c:pt>
              </c:numCache>
            </c:numRef>
          </c:xVal>
          <c:yVal>
            <c:numRef>
              <c:f>'Probability(ZData)'!$I$5:$I$76</c:f>
              <c:numCache>
                <c:formatCode>General</c:formatCode>
                <c:ptCount val="72"/>
                <c:pt idx="0">
                  <c:v>716.79</c:v>
                </c:pt>
                <c:pt idx="1">
                  <c:v>714.7</c:v>
                </c:pt>
                <c:pt idx="2">
                  <c:v>711.58</c:v>
                </c:pt>
                <c:pt idx="3">
                  <c:v>711.41</c:v>
                </c:pt>
                <c:pt idx="4">
                  <c:v>711.01</c:v>
                </c:pt>
                <c:pt idx="5">
                  <c:v>710.78</c:v>
                </c:pt>
                <c:pt idx="6">
                  <c:v>710.77</c:v>
                </c:pt>
                <c:pt idx="7">
                  <c:v>710.66</c:v>
                </c:pt>
                <c:pt idx="8">
                  <c:v>709.69</c:v>
                </c:pt>
                <c:pt idx="9">
                  <c:v>709.62</c:v>
                </c:pt>
                <c:pt idx="10">
                  <c:v>709.01</c:v>
                </c:pt>
                <c:pt idx="11">
                  <c:v>708.97</c:v>
                </c:pt>
                <c:pt idx="12">
                  <c:v>708.67</c:v>
                </c:pt>
                <c:pt idx="13">
                  <c:v>707.28</c:v>
                </c:pt>
                <c:pt idx="14">
                  <c:v>706.5</c:v>
                </c:pt>
                <c:pt idx="15">
                  <c:v>706.2</c:v>
                </c:pt>
                <c:pt idx="16">
                  <c:v>705.55</c:v>
                </c:pt>
                <c:pt idx="17">
                  <c:v>704.46</c:v>
                </c:pt>
                <c:pt idx="18">
                  <c:v>704.04</c:v>
                </c:pt>
                <c:pt idx="19">
                  <c:v>703.9</c:v>
                </c:pt>
                <c:pt idx="20">
                  <c:v>702.52</c:v>
                </c:pt>
                <c:pt idx="21">
                  <c:v>701.63</c:v>
                </c:pt>
                <c:pt idx="22">
                  <c:v>701.48</c:v>
                </c:pt>
                <c:pt idx="23">
                  <c:v>699.52</c:v>
                </c:pt>
                <c:pt idx="24">
                  <c:v>699.43</c:v>
                </c:pt>
                <c:pt idx="25">
                  <c:v>696.52</c:v>
                </c:pt>
                <c:pt idx="26">
                  <c:v>696.35</c:v>
                </c:pt>
                <c:pt idx="27">
                  <c:v>694.86</c:v>
                </c:pt>
                <c:pt idx="28">
                  <c:v>694.7</c:v>
                </c:pt>
                <c:pt idx="29">
                  <c:v>694.44</c:v>
                </c:pt>
                <c:pt idx="30">
                  <c:v>694.01</c:v>
                </c:pt>
                <c:pt idx="31">
                  <c:v>693.56</c:v>
                </c:pt>
                <c:pt idx="32">
                  <c:v>692.99</c:v>
                </c:pt>
                <c:pt idx="33">
                  <c:v>692.67</c:v>
                </c:pt>
                <c:pt idx="34">
                  <c:v>692.39</c:v>
                </c:pt>
                <c:pt idx="35">
                  <c:v>692.39</c:v>
                </c:pt>
                <c:pt idx="36">
                  <c:v>691.59</c:v>
                </c:pt>
                <c:pt idx="37">
                  <c:v>691.17</c:v>
                </c:pt>
                <c:pt idx="38">
                  <c:v>690.64</c:v>
                </c:pt>
                <c:pt idx="39">
                  <c:v>690.03</c:v>
                </c:pt>
                <c:pt idx="40">
                  <c:v>689.54</c:v>
                </c:pt>
                <c:pt idx="41">
                  <c:v>689.24</c:v>
                </c:pt>
                <c:pt idx="42">
                  <c:v>687.62</c:v>
                </c:pt>
                <c:pt idx="43">
                  <c:v>687.34</c:v>
                </c:pt>
                <c:pt idx="44">
                  <c:v>687.26</c:v>
                </c:pt>
                <c:pt idx="45">
                  <c:v>686.98</c:v>
                </c:pt>
                <c:pt idx="46">
                  <c:v>686.75</c:v>
                </c:pt>
                <c:pt idx="47">
                  <c:v>686.52</c:v>
                </c:pt>
                <c:pt idx="48">
                  <c:v>686.44</c:v>
                </c:pt>
                <c:pt idx="49">
                  <c:v>686.05</c:v>
                </c:pt>
                <c:pt idx="50">
                  <c:v>686.03</c:v>
                </c:pt>
                <c:pt idx="51">
                  <c:v>686</c:v>
                </c:pt>
                <c:pt idx="52">
                  <c:v>686</c:v>
                </c:pt>
                <c:pt idx="53">
                  <c:v>686</c:v>
                </c:pt>
                <c:pt idx="54">
                  <c:v>686</c:v>
                </c:pt>
                <c:pt idx="55">
                  <c:v>686</c:v>
                </c:pt>
                <c:pt idx="56">
                  <c:v>686</c:v>
                </c:pt>
                <c:pt idx="57">
                  <c:v>686</c:v>
                </c:pt>
                <c:pt idx="58">
                  <c:v>686</c:v>
                </c:pt>
                <c:pt idx="59">
                  <c:v>686</c:v>
                </c:pt>
                <c:pt idx="60">
                  <c:v>686</c:v>
                </c:pt>
                <c:pt idx="61">
                  <c:v>686</c:v>
                </c:pt>
                <c:pt idx="62">
                  <c:v>686</c:v>
                </c:pt>
                <c:pt idx="63">
                  <c:v>686</c:v>
                </c:pt>
                <c:pt idx="64">
                  <c:v>686</c:v>
                </c:pt>
                <c:pt idx="65">
                  <c:v>686</c:v>
                </c:pt>
                <c:pt idx="66">
                  <c:v>686</c:v>
                </c:pt>
                <c:pt idx="67">
                  <c:v>684.08</c:v>
                </c:pt>
                <c:pt idx="68">
                  <c:v>683.91</c:v>
                </c:pt>
                <c:pt idx="69">
                  <c:v>683.36</c:v>
                </c:pt>
                <c:pt idx="70">
                  <c:v>683.15</c:v>
                </c:pt>
                <c:pt idx="71">
                  <c:v>683</c:v>
                </c:pt>
              </c:numCache>
            </c:numRef>
          </c:yVal>
          <c:smooth val="0"/>
        </c:ser>
        <c:ser>
          <c:idx val="4"/>
          <c:order val="3"/>
          <c:tx>
            <c:v>Original Storage Rating</c:v>
          </c:tx>
          <c:spPr>
            <a:ln w="31750">
              <a:solidFill>
                <a:srgbClr val="FF0000"/>
              </a:solidFill>
            </a:ln>
          </c:spPr>
          <c:marker>
            <c:symbol val="none"/>
          </c:marker>
          <c:xVal>
            <c:numRef>
              <c:f>'Probability(ZData)'!$J$5:$J$76</c:f>
              <c:numCache>
                <c:formatCode>General</c:formatCode>
                <c:ptCount val="72"/>
                <c:pt idx="0">
                  <c:v>-2.3802469755583182</c:v>
                </c:pt>
                <c:pt idx="1">
                  <c:v>-2.004816209792168</c:v>
                </c:pt>
                <c:pt idx="2">
                  <c:v>-1.7949330975754898</c:v>
                </c:pt>
                <c:pt idx="3">
                  <c:v>-1.6431784329091159</c:v>
                </c:pt>
                <c:pt idx="4">
                  <c:v>-1.5219257683572449</c:v>
                </c:pt>
                <c:pt idx="5">
                  <c:v>-1.4196508881933798</c:v>
                </c:pt>
                <c:pt idx="6">
                  <c:v>-1.3303863687199551</c:v>
                </c:pt>
                <c:pt idx="7">
                  <c:v>-1.2506213310766721</c:v>
                </c:pt>
                <c:pt idx="8">
                  <c:v>-1.1781060629649469</c:v>
                </c:pt>
                <c:pt idx="9">
                  <c:v>-1.1113075605426179</c:v>
                </c:pt>
                <c:pt idx="10">
                  <c:v>-1.0491313979639725</c:v>
                </c:pt>
                <c:pt idx="11">
                  <c:v>-0.9907671199813699</c:v>
                </c:pt>
                <c:pt idx="12">
                  <c:v>-0.93559651638422203</c:v>
                </c:pt>
                <c:pt idx="13">
                  <c:v>-0.88313630679731747</c:v>
                </c:pt>
                <c:pt idx="14">
                  <c:v>-0.83300077772593117</c:v>
                </c:pt>
                <c:pt idx="15">
                  <c:v>-0.78487655121909106</c:v>
                </c:pt>
                <c:pt idx="16">
                  <c:v>-0.73850502874199908</c:v>
                </c:pt>
                <c:pt idx="17">
                  <c:v>-0.69366985734838682</c:v>
                </c:pt>
                <c:pt idx="18">
                  <c:v>-0.65018777885296808</c:v>
                </c:pt>
                <c:pt idx="19">
                  <c:v>-0.60790181587103631</c:v>
                </c:pt>
                <c:pt idx="20">
                  <c:v>-0.56667610807448365</c:v>
                </c:pt>
                <c:pt idx="21">
                  <c:v>-0.52639193664231776</c:v>
                </c:pt>
                <c:pt idx="22">
                  <c:v>-0.48694461908637482</c:v>
                </c:pt>
                <c:pt idx="23">
                  <c:v>-0.44824105145107007</c:v>
                </c:pt>
                <c:pt idx="24">
                  <c:v>-0.41019773858165026</c:v>
                </c:pt>
                <c:pt idx="25">
                  <c:v>-0.37273919677374934</c:v>
                </c:pt>
                <c:pt idx="26">
                  <c:v>-0.33579664350659438</c:v>
                </c:pt>
                <c:pt idx="27">
                  <c:v>-0.29930691046566715</c:v>
                </c:pt>
                <c:pt idx="28">
                  <c:v>-0.26321153148808851</c:v>
                </c:pt>
                <c:pt idx="29">
                  <c:v>-0.22745596826762371</c:v>
                </c:pt>
                <c:pt idx="30">
                  <c:v>-0.19198894487714085</c:v>
                </c:pt>
                <c:pt idx="31">
                  <c:v>-0.15676186824871546</c:v>
                </c:pt>
                <c:pt idx="32">
                  <c:v>-0.12172831627684912</c:v>
                </c:pt>
                <c:pt idx="33">
                  <c:v>-8.6843578583337716E-2</c:v>
                </c:pt>
                <c:pt idx="34">
                  <c:v>-5.2064237487075692E-2</c:v>
                </c:pt>
                <c:pt idx="35">
                  <c:v>-1.734777855809749E-2</c:v>
                </c:pt>
                <c:pt idx="36">
                  <c:v>1.734777855809749E-2</c:v>
                </c:pt>
                <c:pt idx="37">
                  <c:v>5.2064237487075692E-2</c:v>
                </c:pt>
                <c:pt idx="38">
                  <c:v>8.6843578583337716E-2</c:v>
                </c:pt>
                <c:pt idx="39">
                  <c:v>0.12172831627684895</c:v>
                </c:pt>
                <c:pt idx="40">
                  <c:v>0.15676186824871532</c:v>
                </c:pt>
                <c:pt idx="41">
                  <c:v>0.19198894487714069</c:v>
                </c:pt>
                <c:pt idx="42">
                  <c:v>0.22745596826762388</c:v>
                </c:pt>
                <c:pt idx="43">
                  <c:v>0.26321153148808868</c:v>
                </c:pt>
                <c:pt idx="44">
                  <c:v>0.29930691046566715</c:v>
                </c:pt>
                <c:pt idx="45">
                  <c:v>0.33579664350659438</c:v>
                </c:pt>
                <c:pt idx="46">
                  <c:v>0.37273919677374934</c:v>
                </c:pt>
                <c:pt idx="47">
                  <c:v>0.41019773858165026</c:v>
                </c:pt>
                <c:pt idx="48">
                  <c:v>0.44824105145107007</c:v>
                </c:pt>
                <c:pt idx="49">
                  <c:v>0.48694461908637482</c:v>
                </c:pt>
                <c:pt idx="50">
                  <c:v>0.52639193664231765</c:v>
                </c:pt>
                <c:pt idx="51">
                  <c:v>0.56667610807448332</c:v>
                </c:pt>
                <c:pt idx="52">
                  <c:v>0.60790181587103642</c:v>
                </c:pt>
                <c:pt idx="53">
                  <c:v>0.65018777885296819</c:v>
                </c:pt>
                <c:pt idx="54">
                  <c:v>0.69366985734838682</c:v>
                </c:pt>
                <c:pt idx="55">
                  <c:v>0.73850502874199908</c:v>
                </c:pt>
                <c:pt idx="56">
                  <c:v>0.78487655121909106</c:v>
                </c:pt>
                <c:pt idx="57">
                  <c:v>0.83300077772593117</c:v>
                </c:pt>
                <c:pt idx="58">
                  <c:v>0.88313630679731747</c:v>
                </c:pt>
                <c:pt idx="59">
                  <c:v>0.93559651638422203</c:v>
                </c:pt>
                <c:pt idx="60">
                  <c:v>0.9907671199813699</c:v>
                </c:pt>
                <c:pt idx="61">
                  <c:v>1.0491313979639725</c:v>
                </c:pt>
                <c:pt idx="62">
                  <c:v>1.1113075605426177</c:v>
                </c:pt>
                <c:pt idx="63">
                  <c:v>1.1781060629649471</c:v>
                </c:pt>
                <c:pt idx="64">
                  <c:v>1.2506213310766732</c:v>
                </c:pt>
                <c:pt idx="65">
                  <c:v>1.3303863687199564</c:v>
                </c:pt>
                <c:pt idx="66">
                  <c:v>1.4196508881933798</c:v>
                </c:pt>
                <c:pt idx="67">
                  <c:v>1.5219257683572456</c:v>
                </c:pt>
                <c:pt idx="68">
                  <c:v>1.6431784329091159</c:v>
                </c:pt>
                <c:pt idx="69">
                  <c:v>1.7949330975754898</c:v>
                </c:pt>
                <c:pt idx="70">
                  <c:v>2.0048162097921676</c:v>
                </c:pt>
                <c:pt idx="71">
                  <c:v>2.3802469755583173</c:v>
                </c:pt>
              </c:numCache>
            </c:numRef>
          </c:xVal>
          <c:yVal>
            <c:numRef>
              <c:f>'Probability(ZData)'!$K$5:$K$76</c:f>
              <c:numCache>
                <c:formatCode>General</c:formatCode>
                <c:ptCount val="72"/>
                <c:pt idx="0">
                  <c:v>716.58</c:v>
                </c:pt>
                <c:pt idx="1">
                  <c:v>714.5</c:v>
                </c:pt>
                <c:pt idx="2">
                  <c:v>710.93</c:v>
                </c:pt>
                <c:pt idx="3">
                  <c:v>710.33</c:v>
                </c:pt>
                <c:pt idx="4">
                  <c:v>710.31</c:v>
                </c:pt>
                <c:pt idx="5">
                  <c:v>710.28</c:v>
                </c:pt>
                <c:pt idx="6">
                  <c:v>710.17</c:v>
                </c:pt>
                <c:pt idx="7">
                  <c:v>709.06</c:v>
                </c:pt>
                <c:pt idx="8">
                  <c:v>708.93</c:v>
                </c:pt>
                <c:pt idx="9">
                  <c:v>708.42</c:v>
                </c:pt>
                <c:pt idx="10">
                  <c:v>708.28</c:v>
                </c:pt>
                <c:pt idx="11">
                  <c:v>707.99</c:v>
                </c:pt>
                <c:pt idx="12">
                  <c:v>707.54</c:v>
                </c:pt>
                <c:pt idx="13">
                  <c:v>707.34</c:v>
                </c:pt>
                <c:pt idx="14">
                  <c:v>704.52</c:v>
                </c:pt>
                <c:pt idx="15">
                  <c:v>703.9</c:v>
                </c:pt>
                <c:pt idx="16">
                  <c:v>703.24</c:v>
                </c:pt>
                <c:pt idx="17">
                  <c:v>702.92</c:v>
                </c:pt>
                <c:pt idx="18">
                  <c:v>702.21</c:v>
                </c:pt>
                <c:pt idx="19">
                  <c:v>702.07</c:v>
                </c:pt>
                <c:pt idx="20">
                  <c:v>700.61</c:v>
                </c:pt>
                <c:pt idx="21">
                  <c:v>699.99</c:v>
                </c:pt>
                <c:pt idx="22">
                  <c:v>699.14</c:v>
                </c:pt>
                <c:pt idx="23">
                  <c:v>697.19</c:v>
                </c:pt>
                <c:pt idx="24">
                  <c:v>697.06</c:v>
                </c:pt>
                <c:pt idx="25">
                  <c:v>694.16</c:v>
                </c:pt>
                <c:pt idx="26">
                  <c:v>694.03</c:v>
                </c:pt>
                <c:pt idx="27">
                  <c:v>693.24</c:v>
                </c:pt>
                <c:pt idx="28">
                  <c:v>692.88</c:v>
                </c:pt>
                <c:pt idx="29">
                  <c:v>692.81</c:v>
                </c:pt>
                <c:pt idx="30">
                  <c:v>692.52</c:v>
                </c:pt>
                <c:pt idx="31">
                  <c:v>692.08</c:v>
                </c:pt>
                <c:pt idx="32">
                  <c:v>691.29</c:v>
                </c:pt>
                <c:pt idx="33">
                  <c:v>691.07</c:v>
                </c:pt>
                <c:pt idx="34">
                  <c:v>691.06</c:v>
                </c:pt>
                <c:pt idx="35">
                  <c:v>690.65</c:v>
                </c:pt>
                <c:pt idx="36">
                  <c:v>690.08</c:v>
                </c:pt>
                <c:pt idx="37">
                  <c:v>689.61</c:v>
                </c:pt>
                <c:pt idx="38">
                  <c:v>689.53</c:v>
                </c:pt>
                <c:pt idx="39">
                  <c:v>689.35</c:v>
                </c:pt>
                <c:pt idx="40">
                  <c:v>688.57</c:v>
                </c:pt>
                <c:pt idx="41">
                  <c:v>688.26</c:v>
                </c:pt>
                <c:pt idx="42">
                  <c:v>686.79</c:v>
                </c:pt>
                <c:pt idx="43">
                  <c:v>686.04</c:v>
                </c:pt>
                <c:pt idx="44">
                  <c:v>686.02</c:v>
                </c:pt>
                <c:pt idx="45">
                  <c:v>686.02</c:v>
                </c:pt>
                <c:pt idx="46">
                  <c:v>686</c:v>
                </c:pt>
                <c:pt idx="47">
                  <c:v>686</c:v>
                </c:pt>
                <c:pt idx="48">
                  <c:v>686</c:v>
                </c:pt>
                <c:pt idx="49">
                  <c:v>686</c:v>
                </c:pt>
                <c:pt idx="50">
                  <c:v>686</c:v>
                </c:pt>
                <c:pt idx="51">
                  <c:v>686</c:v>
                </c:pt>
                <c:pt idx="52">
                  <c:v>686</c:v>
                </c:pt>
                <c:pt idx="53">
                  <c:v>686</c:v>
                </c:pt>
                <c:pt idx="54">
                  <c:v>686</c:v>
                </c:pt>
                <c:pt idx="55">
                  <c:v>686</c:v>
                </c:pt>
                <c:pt idx="56">
                  <c:v>686</c:v>
                </c:pt>
                <c:pt idx="57">
                  <c:v>686</c:v>
                </c:pt>
                <c:pt idx="58">
                  <c:v>686</c:v>
                </c:pt>
                <c:pt idx="59">
                  <c:v>686</c:v>
                </c:pt>
                <c:pt idx="60">
                  <c:v>686</c:v>
                </c:pt>
                <c:pt idx="61">
                  <c:v>686</c:v>
                </c:pt>
                <c:pt idx="62">
                  <c:v>685.95</c:v>
                </c:pt>
                <c:pt idx="63">
                  <c:v>685.74</c:v>
                </c:pt>
                <c:pt idx="64">
                  <c:v>685.74</c:v>
                </c:pt>
                <c:pt idx="65">
                  <c:v>685.69</c:v>
                </c:pt>
                <c:pt idx="66">
                  <c:v>685.29</c:v>
                </c:pt>
                <c:pt idx="67">
                  <c:v>683.73</c:v>
                </c:pt>
                <c:pt idx="68">
                  <c:v>683.26</c:v>
                </c:pt>
                <c:pt idx="69">
                  <c:v>683.11</c:v>
                </c:pt>
                <c:pt idx="70">
                  <c:v>683.02</c:v>
                </c:pt>
                <c:pt idx="71">
                  <c:v>683</c:v>
                </c:pt>
              </c:numCache>
            </c:numRef>
          </c:yVal>
          <c:smooth val="0"/>
        </c:ser>
        <c:dLbls>
          <c:showLegendKey val="0"/>
          <c:showVal val="0"/>
          <c:showCatName val="0"/>
          <c:showSerName val="0"/>
          <c:showPercent val="0"/>
          <c:showBubbleSize val="0"/>
        </c:dLbls>
        <c:axId val="512665360"/>
        <c:axId val="512673984"/>
      </c:scatterChart>
      <c:scatterChart>
        <c:scatterStyle val="lineMarker"/>
        <c:varyColors val="0"/>
        <c:ser>
          <c:idx val="0"/>
          <c:order val="0"/>
          <c:tx>
            <c:v>Probability Scale - Do Not Remove</c:v>
          </c:tx>
          <c:spPr>
            <a:ln w="25400">
              <a:noFill/>
            </a:ln>
          </c:spPr>
          <c:marker>
            <c:symbol val="none"/>
          </c:marker>
          <c:dLbls>
            <c:dLbl>
              <c:idx val="0"/>
              <c:tx>
                <c:rich>
                  <a:bodyPr/>
                  <a:lstStyle/>
                  <a:p>
                    <a:r>
                      <a:rPr lang="en-US"/>
                      <a:t>10-6</a:t>
                    </a:r>
                  </a:p>
                </c:rich>
              </c:tx>
              <c:dLblPos val="b"/>
              <c:showLegendKey val="0"/>
              <c:showVal val="0"/>
              <c:showCatName val="1"/>
              <c:showSerName val="0"/>
              <c:showPercent val="0"/>
              <c:showBubbleSize val="0"/>
              <c:extLst>
                <c:ext xmlns:c15="http://schemas.microsoft.com/office/drawing/2012/chart" uri="{CE6537A1-D6FC-4f65-9D91-7224C49458BB}"/>
              </c:extLst>
            </c:dLbl>
            <c:dLbl>
              <c:idx val="1"/>
              <c:tx>
                <c:rich>
                  <a:bodyPr/>
                  <a:lstStyle/>
                  <a:p>
                    <a:r>
                      <a:rPr lang="en-US"/>
                      <a:t>10-5</a:t>
                    </a:r>
                  </a:p>
                </c:rich>
              </c:tx>
              <c:dLblPos val="b"/>
              <c:showLegendKey val="0"/>
              <c:showVal val="0"/>
              <c:showCatName val="1"/>
              <c:showSerName val="0"/>
              <c:showPercent val="0"/>
              <c:showBubbleSize val="0"/>
              <c:extLst>
                <c:ext xmlns:c15="http://schemas.microsoft.com/office/drawing/2012/chart" uri="{CE6537A1-D6FC-4f65-9D91-7224C49458BB}"/>
              </c:extLst>
            </c:dLbl>
            <c:dLbl>
              <c:idx val="2"/>
              <c:tx>
                <c:rich>
                  <a:bodyPr/>
                  <a:lstStyle/>
                  <a:p>
                    <a:r>
                      <a:rPr lang="en-US"/>
                      <a:t>10-4</a:t>
                    </a:r>
                  </a:p>
                </c:rich>
              </c:tx>
              <c:dLblPos val="b"/>
              <c:showLegendKey val="0"/>
              <c:showVal val="0"/>
              <c:showCatName val="1"/>
              <c:showSerName val="0"/>
              <c:showPercent val="0"/>
              <c:showBubbleSize val="0"/>
              <c:extLst>
                <c:ext xmlns:c15="http://schemas.microsoft.com/office/drawing/2012/chart" uri="{CE6537A1-D6FC-4f65-9D91-7224C49458BB}"/>
              </c:extLst>
            </c:dLbl>
            <c:dLbl>
              <c:idx val="3"/>
              <c:layout/>
              <c:tx>
                <c:rich>
                  <a:bodyPr/>
                  <a:lstStyle/>
                  <a:p>
                    <a:r>
                      <a:rPr lang="en-US"/>
                      <a:t>0.001</a:t>
                    </a:r>
                  </a:p>
                </c:rich>
              </c:tx>
              <c:dLblPos val="b"/>
              <c:showLegendKey val="0"/>
              <c:showVal val="0"/>
              <c:showCatName val="1"/>
              <c:showSerName val="0"/>
              <c:showPercent val="0"/>
              <c:showBubbleSize val="0"/>
              <c:extLst>
                <c:ext xmlns:c15="http://schemas.microsoft.com/office/drawing/2012/chart" uri="{CE6537A1-D6FC-4f65-9D91-7224C49458BB}">
                  <c15:layout/>
                </c:ext>
              </c:extLst>
            </c:dLbl>
            <c:dLbl>
              <c:idx val="4"/>
              <c:layout/>
              <c:tx>
                <c:rich>
                  <a:bodyPr/>
                  <a:lstStyle/>
                  <a:p>
                    <a:r>
                      <a:rPr lang="en-US"/>
                      <a:t>0.01</a:t>
                    </a:r>
                  </a:p>
                </c:rich>
              </c:tx>
              <c:dLblPos val="b"/>
              <c:showLegendKey val="0"/>
              <c:showVal val="0"/>
              <c:showCatName val="1"/>
              <c:showSerName val="0"/>
              <c:showPercent val="0"/>
              <c:showBubbleSize val="0"/>
              <c:extLst>
                <c:ext xmlns:c15="http://schemas.microsoft.com/office/drawing/2012/chart" uri="{CE6537A1-D6FC-4f65-9D91-7224C49458BB}">
                  <c15:layout/>
                </c:ext>
              </c:extLst>
            </c:dLbl>
            <c:dLbl>
              <c:idx val="5"/>
              <c:layout/>
              <c:tx>
                <c:rich>
                  <a:bodyPr/>
                  <a:lstStyle/>
                  <a:p>
                    <a:r>
                      <a:rPr lang="en-US"/>
                      <a:t>0.1</a:t>
                    </a:r>
                  </a:p>
                </c:rich>
              </c:tx>
              <c:dLblPos val="b"/>
              <c:showLegendKey val="0"/>
              <c:showVal val="0"/>
              <c:showCatName val="1"/>
              <c:showSerName val="0"/>
              <c:showPercent val="0"/>
              <c:showBubbleSize val="0"/>
              <c:extLst>
                <c:ext xmlns:c15="http://schemas.microsoft.com/office/drawing/2012/chart" uri="{CE6537A1-D6FC-4f65-9D91-7224C49458BB}">
                  <c15:layout/>
                </c:ext>
              </c:extLst>
            </c:dLbl>
            <c:dLbl>
              <c:idx val="6"/>
              <c:layout/>
              <c:tx>
                <c:rich>
                  <a:bodyPr/>
                  <a:lstStyle/>
                  <a:p>
                    <a:r>
                      <a:rPr lang="en-US"/>
                      <a:t>0.5</a:t>
                    </a:r>
                  </a:p>
                </c:rich>
              </c:tx>
              <c:dLblPos val="b"/>
              <c:showLegendKey val="0"/>
              <c:showVal val="0"/>
              <c:showCatName val="1"/>
              <c:showSerName val="0"/>
              <c:showPercent val="0"/>
              <c:showBubbleSize val="0"/>
              <c:extLst>
                <c:ext xmlns:c15="http://schemas.microsoft.com/office/drawing/2012/chart" uri="{CE6537A1-D6FC-4f65-9D91-7224C49458BB}">
                  <c15:layout/>
                </c:ext>
              </c:extLst>
            </c:dLbl>
            <c:dLbl>
              <c:idx val="7"/>
              <c:layout/>
              <c:tx>
                <c:rich>
                  <a:bodyPr/>
                  <a:lstStyle/>
                  <a:p>
                    <a:r>
                      <a:rPr lang="en-US"/>
                      <a:t>0.9</a:t>
                    </a:r>
                  </a:p>
                </c:rich>
              </c:tx>
              <c:dLblPos val="b"/>
              <c:showLegendKey val="0"/>
              <c:showVal val="0"/>
              <c:showCatName val="1"/>
              <c:showSerName val="0"/>
              <c:showPercent val="0"/>
              <c:showBubbleSize val="0"/>
              <c:extLst>
                <c:ext xmlns:c15="http://schemas.microsoft.com/office/drawing/2012/chart" uri="{CE6537A1-D6FC-4f65-9D91-7224C49458BB}">
                  <c15:layout/>
                </c:ext>
              </c:extLst>
            </c:dLbl>
            <c:dLbl>
              <c:idx val="8"/>
              <c:layout/>
              <c:tx>
                <c:rich>
                  <a:bodyPr/>
                  <a:lstStyle/>
                  <a:p>
                    <a:r>
                      <a:rPr lang="en-US"/>
                      <a:t>0.99</a:t>
                    </a:r>
                  </a:p>
                </c:rich>
              </c:tx>
              <c:dLblPos val="b"/>
              <c:showLegendKey val="0"/>
              <c:showVal val="0"/>
              <c:showCatName val="1"/>
              <c:showSerName val="0"/>
              <c:showPercent val="0"/>
              <c:showBubbleSize val="0"/>
              <c:extLst>
                <c:ext xmlns:c15="http://schemas.microsoft.com/office/drawing/2012/chart" uri="{CE6537A1-D6FC-4f65-9D91-7224C49458BB}">
                  <c15:layout/>
                </c:ext>
              </c:extLst>
            </c:dLbl>
            <c:dLbl>
              <c:idx val="9"/>
              <c:tx>
                <c:rich>
                  <a:bodyPr/>
                  <a:lstStyle/>
                  <a:p>
                    <a:r>
                      <a:rPr lang="en-US"/>
                      <a:t>0.999</a:t>
                    </a:r>
                  </a:p>
                </c:rich>
              </c:tx>
              <c:dLblPos val="b"/>
              <c:showLegendKey val="0"/>
              <c:showVal val="0"/>
              <c:showCatName val="1"/>
              <c:showSerName val="0"/>
              <c:showPercent val="0"/>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400"/>
                </a:pPr>
                <a:endParaRPr lang="en-US"/>
              </a:p>
            </c:txPr>
            <c:dLblPos val="b"/>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errBars>
            <c:errDir val="y"/>
            <c:errBarType val="both"/>
            <c:errValType val="cust"/>
            <c:noEndCap val="1"/>
            <c:plus>
              <c:numLit>
                <c:formatCode>General</c:formatCode>
                <c:ptCount val="1"/>
                <c:pt idx="0">
                  <c:v>720</c:v>
                </c:pt>
              </c:numLit>
            </c:plus>
            <c:minus>
              <c:numLit>
                <c:formatCode>General</c:formatCode>
                <c:ptCount val="1"/>
                <c:pt idx="0">
                  <c:v>0</c:v>
                </c:pt>
              </c:numLit>
            </c:minus>
            <c:spPr>
              <a:ln w="3175">
                <a:solidFill>
                  <a:srgbClr val="000000"/>
                </a:solidFill>
                <a:prstDash val="solid"/>
              </a:ln>
            </c:spPr>
          </c:errBars>
          <c:xVal>
            <c:numRef>
              <c:f>'Probability(ZData)'!$A$5:$A$15</c:f>
              <c:numCache>
                <c:formatCode>General</c:formatCode>
                <c:ptCount val="11"/>
                <c:pt idx="0">
                  <c:v>-4.7534243088228987</c:v>
                </c:pt>
                <c:pt idx="1">
                  <c:v>-4.2648907939228256</c:v>
                </c:pt>
                <c:pt idx="2">
                  <c:v>-3.71901648545568</c:v>
                </c:pt>
                <c:pt idx="3">
                  <c:v>-3.0902323061678132</c:v>
                </c:pt>
                <c:pt idx="4">
                  <c:v>-2.3263478740408408</c:v>
                </c:pt>
                <c:pt idx="5">
                  <c:v>-1.2815515655446006</c:v>
                </c:pt>
                <c:pt idx="6">
                  <c:v>0</c:v>
                </c:pt>
                <c:pt idx="7">
                  <c:v>1.2815515655446006</c:v>
                </c:pt>
                <c:pt idx="8">
                  <c:v>2.3263478740408408</c:v>
                </c:pt>
                <c:pt idx="9">
                  <c:v>3.0902323061678132</c:v>
                </c:pt>
              </c:numCache>
            </c:numRef>
          </c:xVal>
          <c:yVal>
            <c:numRef>
              <c:f>'Probability(ZData)'!$B$5:$B$1515</c:f>
              <c:numCache>
                <c:formatCode>General</c:formatCode>
                <c:ptCount val="1511"/>
                <c:pt idx="0">
                  <c:v>680</c:v>
                </c:pt>
                <c:pt idx="1">
                  <c:v>680</c:v>
                </c:pt>
                <c:pt idx="2">
                  <c:v>680</c:v>
                </c:pt>
                <c:pt idx="3">
                  <c:v>680</c:v>
                </c:pt>
                <c:pt idx="4">
                  <c:v>680</c:v>
                </c:pt>
                <c:pt idx="5">
                  <c:v>680</c:v>
                </c:pt>
                <c:pt idx="6">
                  <c:v>680</c:v>
                </c:pt>
                <c:pt idx="7">
                  <c:v>680</c:v>
                </c:pt>
                <c:pt idx="8">
                  <c:v>680</c:v>
                </c:pt>
                <c:pt idx="9">
                  <c:v>680</c:v>
                </c:pt>
              </c:numCache>
            </c:numRef>
          </c:yVal>
          <c:smooth val="0"/>
        </c:ser>
        <c:ser>
          <c:idx val="1"/>
          <c:order val="1"/>
          <c:tx>
            <c:v>Probability Scale - Do Not Remove</c:v>
          </c:tx>
          <c:spPr>
            <a:ln w="25400">
              <a:noFill/>
            </a:ln>
          </c:spPr>
          <c:marker>
            <c:symbol val="none"/>
          </c:marker>
          <c:errBars>
            <c:errDir val="y"/>
            <c:errBarType val="both"/>
            <c:errValType val="cust"/>
            <c:noEndCap val="1"/>
            <c:plus>
              <c:numLit>
                <c:formatCode>General</c:formatCode>
                <c:ptCount val="1"/>
                <c:pt idx="0">
                  <c:v>720</c:v>
                </c:pt>
              </c:numLit>
            </c:plus>
            <c:minus>
              <c:numLit>
                <c:formatCode>General</c:formatCode>
                <c:ptCount val="1"/>
                <c:pt idx="0">
                  <c:v>0</c:v>
                </c:pt>
              </c:numLit>
            </c:minus>
            <c:spPr>
              <a:ln w="3175">
                <a:solidFill>
                  <a:srgbClr val="000000"/>
                </a:solidFill>
                <a:prstDash val="dash"/>
              </a:ln>
            </c:spPr>
          </c:errBars>
          <c:xVal>
            <c:numRef>
              <c:f>'Probability(ZData)'!$C$5:$C$67</c:f>
              <c:numCache>
                <c:formatCode>General</c:formatCode>
                <c:ptCount val="63"/>
                <c:pt idx="0">
                  <c:v>-4.6113823623026677</c:v>
                </c:pt>
                <c:pt idx="1">
                  <c:v>-4.5263893213935935</c:v>
                </c:pt>
                <c:pt idx="2">
                  <c:v>-4.4651839155848227</c:v>
                </c:pt>
                <c:pt idx="3">
                  <c:v>-4.4171734134690217</c:v>
                </c:pt>
                <c:pt idx="4">
                  <c:v>-4.377587846692979</c:v>
                </c:pt>
                <c:pt idx="5">
                  <c:v>-4.3438611831659548</c:v>
                </c:pt>
                <c:pt idx="6">
                  <c:v>-4.3144510218086651</c:v>
                </c:pt>
                <c:pt idx="7">
                  <c:v>-4.2883565367264742</c:v>
                </c:pt>
                <c:pt idx="8">
                  <c:v>-4.1074796545862489</c:v>
                </c:pt>
                <c:pt idx="9">
                  <c:v>-4.0128108111182534</c:v>
                </c:pt>
                <c:pt idx="10">
                  <c:v>-3.9444000841594509</c:v>
                </c:pt>
                <c:pt idx="11">
                  <c:v>-3.8905918864130942</c:v>
                </c:pt>
                <c:pt idx="12">
                  <c:v>-3.8461261445426884</c:v>
                </c:pt>
                <c:pt idx="13">
                  <c:v>-3.8081682644490193</c:v>
                </c:pt>
                <c:pt idx="14">
                  <c:v>-3.7750119393563573</c:v>
                </c:pt>
                <c:pt idx="15">
                  <c:v>-3.7455485932384565</c:v>
                </c:pt>
                <c:pt idx="16">
                  <c:v>-3.5400837992061454</c:v>
                </c:pt>
                <c:pt idx="17">
                  <c:v>-3.4316144036232696</c:v>
                </c:pt>
                <c:pt idx="18">
                  <c:v>-3.3527947805048282</c:v>
                </c:pt>
                <c:pt idx="19">
                  <c:v>-3.2905267314918945</c:v>
                </c:pt>
                <c:pt idx="20">
                  <c:v>-3.2388801183529772</c:v>
                </c:pt>
                <c:pt idx="21">
                  <c:v>-3.1946510537632862</c:v>
                </c:pt>
                <c:pt idx="22">
                  <c:v>-3.1559067579218172</c:v>
                </c:pt>
                <c:pt idx="23">
                  <c:v>-3.1213891493598647</c:v>
                </c:pt>
                <c:pt idx="24">
                  <c:v>-2.8781617390954826</c:v>
                </c:pt>
                <c:pt idx="25">
                  <c:v>-2.7477813854449931</c:v>
                </c:pt>
                <c:pt idx="26">
                  <c:v>-2.6520698079021954</c:v>
                </c:pt>
                <c:pt idx="27">
                  <c:v>-2.5758293035488999</c:v>
                </c:pt>
                <c:pt idx="28">
                  <c:v>-2.5121443279304616</c:v>
                </c:pt>
                <c:pt idx="29">
                  <c:v>-2.4572633902054375</c:v>
                </c:pt>
                <c:pt idx="30">
                  <c:v>-2.4089155458154612</c:v>
                </c:pt>
                <c:pt idx="31">
                  <c:v>-2.365618126864292</c:v>
                </c:pt>
                <c:pt idx="32">
                  <c:v>-2.0537489106318225</c:v>
                </c:pt>
                <c:pt idx="33">
                  <c:v>-1.8807936081512509</c:v>
                </c:pt>
                <c:pt idx="34">
                  <c:v>-1.7506860712521695</c:v>
                </c:pt>
                <c:pt idx="35">
                  <c:v>-1.6448536269514726</c:v>
                </c:pt>
                <c:pt idx="36">
                  <c:v>-1.554773594596853</c:v>
                </c:pt>
                <c:pt idx="37">
                  <c:v>-1.4757910281791706</c:v>
                </c:pt>
                <c:pt idx="38">
                  <c:v>-1.4050715603096353</c:v>
                </c:pt>
                <c:pt idx="39">
                  <c:v>-1.3407550336902161</c:v>
                </c:pt>
                <c:pt idx="40">
                  <c:v>-0.84162123357291452</c:v>
                </c:pt>
                <c:pt idx="41">
                  <c:v>-0.52440051270804078</c:v>
                </c:pt>
                <c:pt idx="42">
                  <c:v>-0.25334710313579978</c:v>
                </c:pt>
                <c:pt idx="43">
                  <c:v>0.25334710313579978</c:v>
                </c:pt>
                <c:pt idx="44">
                  <c:v>0.524400512708041</c:v>
                </c:pt>
                <c:pt idx="45">
                  <c:v>0.84162123357291474</c:v>
                </c:pt>
                <c:pt idx="46">
                  <c:v>1.3407550336902161</c:v>
                </c:pt>
                <c:pt idx="47">
                  <c:v>1.4050715603096329</c:v>
                </c:pt>
                <c:pt idx="48">
                  <c:v>1.4757910281791713</c:v>
                </c:pt>
                <c:pt idx="49">
                  <c:v>1.5547735945968539</c:v>
                </c:pt>
                <c:pt idx="50">
                  <c:v>1.6448536269514731</c:v>
                </c:pt>
                <c:pt idx="51">
                  <c:v>1.750686071252171</c:v>
                </c:pt>
                <c:pt idx="52">
                  <c:v>1.8807936081512504</c:v>
                </c:pt>
                <c:pt idx="53">
                  <c:v>2.0537489106318221</c:v>
                </c:pt>
                <c:pt idx="54">
                  <c:v>2.365618126864292</c:v>
                </c:pt>
                <c:pt idx="55">
                  <c:v>2.4089155458154612</c:v>
                </c:pt>
                <c:pt idx="56">
                  <c:v>2.4572633902054362</c:v>
                </c:pt>
                <c:pt idx="57">
                  <c:v>2.5121443279304616</c:v>
                </c:pt>
                <c:pt idx="58">
                  <c:v>2.5758293035488999</c:v>
                </c:pt>
                <c:pt idx="59">
                  <c:v>2.6520698079021954</c:v>
                </c:pt>
                <c:pt idx="60">
                  <c:v>2.7477813854449917</c:v>
                </c:pt>
                <c:pt idx="61">
                  <c:v>2.8781617390954826</c:v>
                </c:pt>
              </c:numCache>
            </c:numRef>
          </c:xVal>
          <c:yVal>
            <c:numRef>
              <c:f>'Probability(ZData)'!$D$5:$D$67</c:f>
              <c:numCache>
                <c:formatCode>General</c:formatCode>
                <c:ptCount val="63"/>
                <c:pt idx="0">
                  <c:v>680</c:v>
                </c:pt>
                <c:pt idx="1">
                  <c:v>680</c:v>
                </c:pt>
                <c:pt idx="2">
                  <c:v>680</c:v>
                </c:pt>
                <c:pt idx="3">
                  <c:v>680</c:v>
                </c:pt>
                <c:pt idx="4">
                  <c:v>680</c:v>
                </c:pt>
                <c:pt idx="5">
                  <c:v>680</c:v>
                </c:pt>
                <c:pt idx="6">
                  <c:v>680</c:v>
                </c:pt>
                <c:pt idx="7">
                  <c:v>680</c:v>
                </c:pt>
                <c:pt idx="8">
                  <c:v>680</c:v>
                </c:pt>
                <c:pt idx="9">
                  <c:v>680</c:v>
                </c:pt>
                <c:pt idx="10">
                  <c:v>680</c:v>
                </c:pt>
                <c:pt idx="11">
                  <c:v>680</c:v>
                </c:pt>
                <c:pt idx="12">
                  <c:v>680</c:v>
                </c:pt>
                <c:pt idx="13">
                  <c:v>680</c:v>
                </c:pt>
                <c:pt idx="14">
                  <c:v>680</c:v>
                </c:pt>
                <c:pt idx="15">
                  <c:v>680</c:v>
                </c:pt>
                <c:pt idx="16">
                  <c:v>680</c:v>
                </c:pt>
                <c:pt idx="17">
                  <c:v>680</c:v>
                </c:pt>
                <c:pt idx="18">
                  <c:v>680</c:v>
                </c:pt>
                <c:pt idx="19">
                  <c:v>680</c:v>
                </c:pt>
                <c:pt idx="20">
                  <c:v>680</c:v>
                </c:pt>
                <c:pt idx="21">
                  <c:v>680</c:v>
                </c:pt>
                <c:pt idx="22">
                  <c:v>680</c:v>
                </c:pt>
                <c:pt idx="23">
                  <c:v>680</c:v>
                </c:pt>
                <c:pt idx="24">
                  <c:v>680</c:v>
                </c:pt>
                <c:pt idx="25">
                  <c:v>680</c:v>
                </c:pt>
                <c:pt idx="26">
                  <c:v>680</c:v>
                </c:pt>
                <c:pt idx="27">
                  <c:v>680</c:v>
                </c:pt>
                <c:pt idx="28">
                  <c:v>680</c:v>
                </c:pt>
                <c:pt idx="29">
                  <c:v>680</c:v>
                </c:pt>
                <c:pt idx="30">
                  <c:v>680</c:v>
                </c:pt>
                <c:pt idx="31">
                  <c:v>680</c:v>
                </c:pt>
                <c:pt idx="32">
                  <c:v>680</c:v>
                </c:pt>
                <c:pt idx="33">
                  <c:v>680</c:v>
                </c:pt>
                <c:pt idx="34">
                  <c:v>680</c:v>
                </c:pt>
                <c:pt idx="35">
                  <c:v>680</c:v>
                </c:pt>
                <c:pt idx="36">
                  <c:v>680</c:v>
                </c:pt>
                <c:pt idx="37">
                  <c:v>680</c:v>
                </c:pt>
                <c:pt idx="38">
                  <c:v>680</c:v>
                </c:pt>
                <c:pt idx="39">
                  <c:v>680</c:v>
                </c:pt>
                <c:pt idx="40">
                  <c:v>680</c:v>
                </c:pt>
                <c:pt idx="41">
                  <c:v>680</c:v>
                </c:pt>
                <c:pt idx="42">
                  <c:v>680</c:v>
                </c:pt>
                <c:pt idx="43">
                  <c:v>680</c:v>
                </c:pt>
                <c:pt idx="44">
                  <c:v>680</c:v>
                </c:pt>
                <c:pt idx="45">
                  <c:v>680</c:v>
                </c:pt>
                <c:pt idx="46">
                  <c:v>680</c:v>
                </c:pt>
                <c:pt idx="47">
                  <c:v>680</c:v>
                </c:pt>
                <c:pt idx="48">
                  <c:v>680</c:v>
                </c:pt>
                <c:pt idx="49">
                  <c:v>680</c:v>
                </c:pt>
                <c:pt idx="50">
                  <c:v>680</c:v>
                </c:pt>
                <c:pt idx="51">
                  <c:v>680</c:v>
                </c:pt>
                <c:pt idx="52">
                  <c:v>680</c:v>
                </c:pt>
                <c:pt idx="53">
                  <c:v>680</c:v>
                </c:pt>
                <c:pt idx="54">
                  <c:v>680</c:v>
                </c:pt>
                <c:pt idx="55">
                  <c:v>680</c:v>
                </c:pt>
                <c:pt idx="56">
                  <c:v>680</c:v>
                </c:pt>
                <c:pt idx="57">
                  <c:v>680</c:v>
                </c:pt>
                <c:pt idx="58">
                  <c:v>680</c:v>
                </c:pt>
                <c:pt idx="59">
                  <c:v>680</c:v>
                </c:pt>
                <c:pt idx="60">
                  <c:v>680</c:v>
                </c:pt>
                <c:pt idx="61">
                  <c:v>680</c:v>
                </c:pt>
              </c:numCache>
            </c:numRef>
          </c:yVal>
          <c:smooth val="0"/>
        </c:ser>
        <c:dLbls>
          <c:showLegendKey val="0"/>
          <c:showVal val="0"/>
          <c:showCatName val="0"/>
          <c:showSerName val="0"/>
          <c:showPercent val="0"/>
          <c:showBubbleSize val="0"/>
        </c:dLbls>
        <c:axId val="512665360"/>
        <c:axId val="512673984"/>
      </c:scatterChart>
      <c:valAx>
        <c:axId val="512665360"/>
        <c:scaling>
          <c:orientation val="maxMin"/>
          <c:max val="2.3263478740408408"/>
          <c:min val="-3.0902323061678132"/>
        </c:scaling>
        <c:delete val="0"/>
        <c:axPos val="b"/>
        <c:title>
          <c:tx>
            <c:rich>
              <a:bodyPr/>
              <a:lstStyle/>
              <a:p>
                <a:pPr>
                  <a:defRPr sz="1400" b="1" i="0">
                    <a:latin typeface="Arial"/>
                    <a:ea typeface="Arial"/>
                    <a:cs typeface="Arial"/>
                  </a:defRPr>
                </a:pPr>
                <a:r>
                  <a:rPr lang="en-US"/>
                  <a:t>Probability</a:t>
                </a:r>
              </a:p>
            </c:rich>
          </c:tx>
          <c:layout>
            <c:manualLayout>
              <c:xMode val="edge"/>
              <c:yMode val="edge"/>
              <c:x val="0.41454947837207801"/>
              <c:y val="0.92560919259099272"/>
            </c:manualLayout>
          </c:layout>
          <c:overlay val="0"/>
        </c:title>
        <c:numFmt formatCode="General" sourceLinked="1"/>
        <c:majorTickMark val="none"/>
        <c:minorTickMark val="none"/>
        <c:tickLblPos val="none"/>
        <c:crossAx val="512673984"/>
        <c:crosses val="autoZero"/>
        <c:crossBetween val="midCat"/>
      </c:valAx>
      <c:valAx>
        <c:axId val="512673984"/>
        <c:scaling>
          <c:orientation val="minMax"/>
          <c:max val="720"/>
          <c:min val="680"/>
        </c:scaling>
        <c:delete val="0"/>
        <c:axPos val="r"/>
        <c:majorGridlines>
          <c:spPr>
            <a:ln w="3175">
              <a:solidFill>
                <a:srgbClr val="000000"/>
              </a:solidFill>
              <a:prstDash val="solid"/>
            </a:ln>
          </c:spPr>
        </c:majorGridlines>
        <c:minorGridlines>
          <c:spPr>
            <a:ln w="3175">
              <a:solidFill>
                <a:srgbClr val="000000"/>
              </a:solidFill>
              <a:prstDash val="dash"/>
            </a:ln>
          </c:spPr>
        </c:minorGridlines>
        <c:title>
          <c:tx>
            <c:rich>
              <a:bodyPr/>
              <a:lstStyle/>
              <a:p>
                <a:pPr>
                  <a:defRPr sz="1400" b="1" i="0">
                    <a:latin typeface="Arial"/>
                    <a:ea typeface="Arial"/>
                    <a:cs typeface="Arial"/>
                  </a:defRPr>
                </a:pPr>
                <a:r>
                  <a:rPr lang="en-US" dirty="0"/>
                  <a:t>Peak Annual Reservoir Elevation (</a:t>
                </a:r>
                <a:r>
                  <a:rPr lang="en-US" dirty="0" smtClean="0"/>
                  <a:t>feet, NGVD)</a:t>
                </a:r>
                <a:endParaRPr lang="en-US" dirty="0"/>
              </a:p>
            </c:rich>
          </c:tx>
          <c:layout>
            <c:manualLayout>
              <c:xMode val="edge"/>
              <c:yMode val="edge"/>
              <c:x val="2.9348130515097666E-2"/>
              <c:y val="0.17665930544605712"/>
            </c:manualLayout>
          </c:layout>
          <c:overlay val="0"/>
        </c:title>
        <c:numFmt formatCode="General" sourceLinked="1"/>
        <c:majorTickMark val="none"/>
        <c:minorTickMark val="none"/>
        <c:tickLblPos val="high"/>
        <c:txPr>
          <a:bodyPr/>
          <a:lstStyle/>
          <a:p>
            <a:pPr>
              <a:defRPr sz="1400"/>
            </a:pPr>
            <a:endParaRPr lang="en-US"/>
          </a:p>
        </c:txPr>
        <c:crossAx val="512665360"/>
        <c:crossesAt val="2.3263478740408408"/>
        <c:crossBetween val="midCat"/>
      </c:valAx>
      <c:spPr>
        <a:solidFill>
          <a:srgbClr val="FFFFFF"/>
        </a:solidFill>
      </c:spPr>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i="0">
                <a:latin typeface="Arial"/>
                <a:ea typeface="Arial"/>
                <a:cs typeface="Arial"/>
              </a:defRPr>
            </a:pPr>
            <a:r>
              <a:rPr lang="en-US"/>
              <a:t>Iowa River at Iowa City</a:t>
            </a:r>
          </a:p>
        </c:rich>
      </c:tx>
      <c:layout/>
      <c:overlay val="0"/>
    </c:title>
    <c:autoTitleDeleted val="0"/>
    <c:plotArea>
      <c:layout>
        <c:manualLayout>
          <c:layoutTarget val="inner"/>
          <c:xMode val="edge"/>
          <c:yMode val="edge"/>
          <c:x val="0.12622197663130658"/>
          <c:y val="5.7822190189079643E-2"/>
          <c:w val="0.82967894435385414"/>
          <c:h val="0.83278890420570706"/>
        </c:manualLayout>
      </c:layout>
      <c:scatterChart>
        <c:scatterStyle val="smoothMarker"/>
        <c:varyColors val="0"/>
        <c:ser>
          <c:idx val="3"/>
          <c:order val="2"/>
          <c:tx>
            <c:v>Baseline</c:v>
          </c:tx>
          <c:spPr>
            <a:ln w="31750">
              <a:solidFill>
                <a:srgbClr val="FF0000"/>
              </a:solidFill>
            </a:ln>
          </c:spPr>
          <c:marker>
            <c:symbol val="none"/>
          </c:marker>
          <c:xVal>
            <c:numRef>
              <c:f>'Probability(ZData)'!$H$5:$H$76</c:f>
              <c:numCache>
                <c:formatCode>General</c:formatCode>
                <c:ptCount val="72"/>
                <c:pt idx="0">
                  <c:v>-2.3802469755583182</c:v>
                </c:pt>
                <c:pt idx="1">
                  <c:v>-2.004816209792168</c:v>
                </c:pt>
                <c:pt idx="2">
                  <c:v>-1.7949330975754898</c:v>
                </c:pt>
                <c:pt idx="3">
                  <c:v>-1.6431784329091159</c:v>
                </c:pt>
                <c:pt idx="4">
                  <c:v>-1.5219257683572449</c:v>
                </c:pt>
                <c:pt idx="5">
                  <c:v>-1.4196508881933798</c:v>
                </c:pt>
                <c:pt idx="6">
                  <c:v>-1.3303863687199551</c:v>
                </c:pt>
                <c:pt idx="7">
                  <c:v>-1.2506213310766721</c:v>
                </c:pt>
                <c:pt idx="8">
                  <c:v>-1.1781060629649469</c:v>
                </c:pt>
                <c:pt idx="9">
                  <c:v>-1.1113075605426179</c:v>
                </c:pt>
                <c:pt idx="10">
                  <c:v>-1.0491313979639725</c:v>
                </c:pt>
                <c:pt idx="11">
                  <c:v>-0.9907671199813699</c:v>
                </c:pt>
                <c:pt idx="12">
                  <c:v>-0.93559651638422203</c:v>
                </c:pt>
                <c:pt idx="13">
                  <c:v>-0.88313630679731747</c:v>
                </c:pt>
                <c:pt idx="14">
                  <c:v>-0.83300077772593117</c:v>
                </c:pt>
                <c:pt idx="15">
                  <c:v>-0.78487655121909106</c:v>
                </c:pt>
                <c:pt idx="16">
                  <c:v>-0.73850502874199908</c:v>
                </c:pt>
                <c:pt idx="17">
                  <c:v>-0.69366985734838682</c:v>
                </c:pt>
                <c:pt idx="18">
                  <c:v>-0.65018777885296808</c:v>
                </c:pt>
                <c:pt idx="19">
                  <c:v>-0.60790181587103631</c:v>
                </c:pt>
                <c:pt idx="20">
                  <c:v>-0.56667610807448365</c:v>
                </c:pt>
                <c:pt idx="21">
                  <c:v>-0.52639193664231776</c:v>
                </c:pt>
                <c:pt idx="22">
                  <c:v>-0.48694461908637482</c:v>
                </c:pt>
                <c:pt idx="23">
                  <c:v>-0.44824105145107007</c:v>
                </c:pt>
                <c:pt idx="24">
                  <c:v>-0.41019773858165026</c:v>
                </c:pt>
                <c:pt idx="25">
                  <c:v>-0.37273919677374934</c:v>
                </c:pt>
                <c:pt idx="26">
                  <c:v>-0.33579664350659438</c:v>
                </c:pt>
                <c:pt idx="27">
                  <c:v>-0.29930691046566715</c:v>
                </c:pt>
                <c:pt idx="28">
                  <c:v>-0.26321153148808851</c:v>
                </c:pt>
                <c:pt idx="29">
                  <c:v>-0.22745596826762371</c:v>
                </c:pt>
                <c:pt idx="30">
                  <c:v>-0.19198894487714085</c:v>
                </c:pt>
                <c:pt idx="31">
                  <c:v>-0.15676186824871546</c:v>
                </c:pt>
                <c:pt idx="32">
                  <c:v>-0.12172831627684912</c:v>
                </c:pt>
                <c:pt idx="33">
                  <c:v>-8.6843578583337716E-2</c:v>
                </c:pt>
                <c:pt idx="34">
                  <c:v>-5.2064237487075692E-2</c:v>
                </c:pt>
                <c:pt idx="35">
                  <c:v>-1.734777855809749E-2</c:v>
                </c:pt>
                <c:pt idx="36">
                  <c:v>1.734777855809749E-2</c:v>
                </c:pt>
                <c:pt idx="37">
                  <c:v>5.2064237487075692E-2</c:v>
                </c:pt>
                <c:pt idx="38">
                  <c:v>8.6843578583337716E-2</c:v>
                </c:pt>
                <c:pt idx="39">
                  <c:v>0.12172831627684895</c:v>
                </c:pt>
                <c:pt idx="40">
                  <c:v>0.15676186824871532</c:v>
                </c:pt>
                <c:pt idx="41">
                  <c:v>0.19198894487714069</c:v>
                </c:pt>
                <c:pt idx="42">
                  <c:v>0.22745596826762388</c:v>
                </c:pt>
                <c:pt idx="43">
                  <c:v>0.26321153148808868</c:v>
                </c:pt>
                <c:pt idx="44">
                  <c:v>0.29930691046566715</c:v>
                </c:pt>
                <c:pt idx="45">
                  <c:v>0.33579664350659438</c:v>
                </c:pt>
                <c:pt idx="46">
                  <c:v>0.37273919677374934</c:v>
                </c:pt>
                <c:pt idx="47">
                  <c:v>0.41019773858165026</c:v>
                </c:pt>
                <c:pt idx="48">
                  <c:v>0.44824105145107007</c:v>
                </c:pt>
                <c:pt idx="49">
                  <c:v>0.48694461908637482</c:v>
                </c:pt>
                <c:pt idx="50">
                  <c:v>0.52639193664231765</c:v>
                </c:pt>
                <c:pt idx="51">
                  <c:v>0.56667610807448332</c:v>
                </c:pt>
                <c:pt idx="52">
                  <c:v>0.60790181587103642</c:v>
                </c:pt>
                <c:pt idx="53">
                  <c:v>0.65018777885296819</c:v>
                </c:pt>
                <c:pt idx="54">
                  <c:v>0.69366985734838682</c:v>
                </c:pt>
                <c:pt idx="55">
                  <c:v>0.73850502874199908</c:v>
                </c:pt>
                <c:pt idx="56">
                  <c:v>0.78487655121909106</c:v>
                </c:pt>
                <c:pt idx="57">
                  <c:v>0.83300077772593117</c:v>
                </c:pt>
                <c:pt idx="58">
                  <c:v>0.88313630679731747</c:v>
                </c:pt>
                <c:pt idx="59">
                  <c:v>0.93559651638422203</c:v>
                </c:pt>
                <c:pt idx="60">
                  <c:v>0.9907671199813699</c:v>
                </c:pt>
                <c:pt idx="61">
                  <c:v>1.0491313979639725</c:v>
                </c:pt>
                <c:pt idx="62">
                  <c:v>1.1113075605426177</c:v>
                </c:pt>
                <c:pt idx="63">
                  <c:v>1.1781060629649471</c:v>
                </c:pt>
                <c:pt idx="64">
                  <c:v>1.2506213310766732</c:v>
                </c:pt>
                <c:pt idx="65">
                  <c:v>1.3303863687199564</c:v>
                </c:pt>
                <c:pt idx="66">
                  <c:v>1.4196508881933798</c:v>
                </c:pt>
                <c:pt idx="67">
                  <c:v>1.5219257683572456</c:v>
                </c:pt>
                <c:pt idx="68">
                  <c:v>1.6431784329091159</c:v>
                </c:pt>
                <c:pt idx="69">
                  <c:v>1.7949330975754898</c:v>
                </c:pt>
                <c:pt idx="70">
                  <c:v>2.0048162097921676</c:v>
                </c:pt>
                <c:pt idx="71">
                  <c:v>2.3802469755583173</c:v>
                </c:pt>
              </c:numCache>
            </c:numRef>
          </c:xVal>
          <c:yVal>
            <c:numRef>
              <c:f>'Probability(ZData)'!$I$5:$I$76</c:f>
              <c:numCache>
                <c:formatCode>General</c:formatCode>
                <c:ptCount val="72"/>
                <c:pt idx="0">
                  <c:v>39738</c:v>
                </c:pt>
                <c:pt idx="1">
                  <c:v>29279</c:v>
                </c:pt>
                <c:pt idx="2">
                  <c:v>19867</c:v>
                </c:pt>
                <c:pt idx="3">
                  <c:v>15345</c:v>
                </c:pt>
                <c:pt idx="4">
                  <c:v>11775</c:v>
                </c:pt>
                <c:pt idx="5">
                  <c:v>11508</c:v>
                </c:pt>
                <c:pt idx="6">
                  <c:v>11264</c:v>
                </c:pt>
                <c:pt idx="7">
                  <c:v>11120</c:v>
                </c:pt>
                <c:pt idx="8">
                  <c:v>11010</c:v>
                </c:pt>
                <c:pt idx="9">
                  <c:v>10878</c:v>
                </c:pt>
                <c:pt idx="10">
                  <c:v>10852</c:v>
                </c:pt>
                <c:pt idx="11">
                  <c:v>10841</c:v>
                </c:pt>
                <c:pt idx="12">
                  <c:v>10809</c:v>
                </c:pt>
                <c:pt idx="13">
                  <c:v>10781</c:v>
                </c:pt>
                <c:pt idx="14">
                  <c:v>10755</c:v>
                </c:pt>
                <c:pt idx="15">
                  <c:v>10745</c:v>
                </c:pt>
                <c:pt idx="16">
                  <c:v>10714</c:v>
                </c:pt>
                <c:pt idx="17">
                  <c:v>10644</c:v>
                </c:pt>
                <c:pt idx="18">
                  <c:v>10634</c:v>
                </c:pt>
                <c:pt idx="19">
                  <c:v>10592</c:v>
                </c:pt>
                <c:pt idx="20">
                  <c:v>10541</c:v>
                </c:pt>
                <c:pt idx="21">
                  <c:v>10532</c:v>
                </c:pt>
                <c:pt idx="22">
                  <c:v>10527</c:v>
                </c:pt>
                <c:pt idx="23">
                  <c:v>10498</c:v>
                </c:pt>
                <c:pt idx="24">
                  <c:v>10495</c:v>
                </c:pt>
                <c:pt idx="25">
                  <c:v>10429</c:v>
                </c:pt>
                <c:pt idx="26">
                  <c:v>10389</c:v>
                </c:pt>
                <c:pt idx="27">
                  <c:v>10337</c:v>
                </c:pt>
                <c:pt idx="28">
                  <c:v>10328</c:v>
                </c:pt>
                <c:pt idx="29">
                  <c:v>10301</c:v>
                </c:pt>
                <c:pt idx="30">
                  <c:v>10278</c:v>
                </c:pt>
                <c:pt idx="31">
                  <c:v>10203</c:v>
                </c:pt>
                <c:pt idx="32">
                  <c:v>10200</c:v>
                </c:pt>
                <c:pt idx="33">
                  <c:v>10199</c:v>
                </c:pt>
                <c:pt idx="34">
                  <c:v>10192</c:v>
                </c:pt>
                <c:pt idx="35">
                  <c:v>10139</c:v>
                </c:pt>
                <c:pt idx="36">
                  <c:v>10112</c:v>
                </c:pt>
                <c:pt idx="37">
                  <c:v>10100</c:v>
                </c:pt>
                <c:pt idx="38">
                  <c:v>10078</c:v>
                </c:pt>
                <c:pt idx="39">
                  <c:v>9890</c:v>
                </c:pt>
                <c:pt idx="40">
                  <c:v>9280</c:v>
                </c:pt>
                <c:pt idx="41">
                  <c:v>9084</c:v>
                </c:pt>
                <c:pt idx="42">
                  <c:v>8325</c:v>
                </c:pt>
                <c:pt idx="43">
                  <c:v>8092</c:v>
                </c:pt>
                <c:pt idx="44">
                  <c:v>7998</c:v>
                </c:pt>
                <c:pt idx="45">
                  <c:v>7910</c:v>
                </c:pt>
                <c:pt idx="46">
                  <c:v>7799</c:v>
                </c:pt>
                <c:pt idx="47">
                  <c:v>7751</c:v>
                </c:pt>
                <c:pt idx="48">
                  <c:v>7430</c:v>
                </c:pt>
                <c:pt idx="49">
                  <c:v>7050</c:v>
                </c:pt>
                <c:pt idx="50">
                  <c:v>7047</c:v>
                </c:pt>
                <c:pt idx="51">
                  <c:v>6970</c:v>
                </c:pt>
                <c:pt idx="52">
                  <c:v>6673</c:v>
                </c:pt>
                <c:pt idx="53">
                  <c:v>6634</c:v>
                </c:pt>
                <c:pt idx="54">
                  <c:v>6230</c:v>
                </c:pt>
                <c:pt idx="55">
                  <c:v>6190</c:v>
                </c:pt>
                <c:pt idx="56">
                  <c:v>6180</c:v>
                </c:pt>
                <c:pt idx="57">
                  <c:v>6170</c:v>
                </c:pt>
                <c:pt idx="58">
                  <c:v>6166</c:v>
                </c:pt>
                <c:pt idx="59">
                  <c:v>6131</c:v>
                </c:pt>
                <c:pt idx="60">
                  <c:v>6003</c:v>
                </c:pt>
                <c:pt idx="61">
                  <c:v>5930</c:v>
                </c:pt>
                <c:pt idx="62">
                  <c:v>5191</c:v>
                </c:pt>
                <c:pt idx="63">
                  <c:v>4891</c:v>
                </c:pt>
                <c:pt idx="64">
                  <c:v>4777</c:v>
                </c:pt>
                <c:pt idx="65">
                  <c:v>4601</c:v>
                </c:pt>
                <c:pt idx="66">
                  <c:v>4600</c:v>
                </c:pt>
                <c:pt idx="67">
                  <c:v>3910</c:v>
                </c:pt>
                <c:pt idx="68">
                  <c:v>3880</c:v>
                </c:pt>
                <c:pt idx="69">
                  <c:v>2800</c:v>
                </c:pt>
                <c:pt idx="70">
                  <c:v>2622</c:v>
                </c:pt>
                <c:pt idx="71">
                  <c:v>2100</c:v>
                </c:pt>
              </c:numCache>
            </c:numRef>
          </c:yVal>
          <c:smooth val="0"/>
        </c:ser>
        <c:ser>
          <c:idx val="4"/>
          <c:order val="3"/>
          <c:tx>
            <c:v>Original Storage Rating</c:v>
          </c:tx>
          <c:spPr>
            <a:ln w="31750">
              <a:solidFill>
                <a:schemeClr val="tx1"/>
              </a:solidFill>
            </a:ln>
          </c:spPr>
          <c:marker>
            <c:symbol val="none"/>
          </c:marker>
          <c:xVal>
            <c:numRef>
              <c:f>'Probability(ZData)'!$J$5:$J$76</c:f>
              <c:numCache>
                <c:formatCode>General</c:formatCode>
                <c:ptCount val="72"/>
                <c:pt idx="0">
                  <c:v>-2.3802469755583182</c:v>
                </c:pt>
                <c:pt idx="1">
                  <c:v>-2.004816209792168</c:v>
                </c:pt>
                <c:pt idx="2">
                  <c:v>-1.7949330975754898</c:v>
                </c:pt>
                <c:pt idx="3">
                  <c:v>-1.6431784329091159</c:v>
                </c:pt>
                <c:pt idx="4">
                  <c:v>-1.5219257683572449</c:v>
                </c:pt>
                <c:pt idx="5">
                  <c:v>-1.4196508881933798</c:v>
                </c:pt>
                <c:pt idx="6">
                  <c:v>-1.3303863687199551</c:v>
                </c:pt>
                <c:pt idx="7">
                  <c:v>-1.2506213310766721</c:v>
                </c:pt>
                <c:pt idx="8">
                  <c:v>-1.1781060629649469</c:v>
                </c:pt>
                <c:pt idx="9">
                  <c:v>-1.1113075605426179</c:v>
                </c:pt>
                <c:pt idx="10">
                  <c:v>-1.0491313979639725</c:v>
                </c:pt>
                <c:pt idx="11">
                  <c:v>-0.9907671199813699</c:v>
                </c:pt>
                <c:pt idx="12">
                  <c:v>-0.93559651638422203</c:v>
                </c:pt>
                <c:pt idx="13">
                  <c:v>-0.88313630679731747</c:v>
                </c:pt>
                <c:pt idx="14">
                  <c:v>-0.83300077772593117</c:v>
                </c:pt>
                <c:pt idx="15">
                  <c:v>-0.78487655121909106</c:v>
                </c:pt>
                <c:pt idx="16">
                  <c:v>-0.73850502874199908</c:v>
                </c:pt>
                <c:pt idx="17">
                  <c:v>-0.69366985734838682</c:v>
                </c:pt>
                <c:pt idx="18">
                  <c:v>-0.65018777885296808</c:v>
                </c:pt>
                <c:pt idx="19">
                  <c:v>-0.60790181587103631</c:v>
                </c:pt>
                <c:pt idx="20">
                  <c:v>-0.56667610807448365</c:v>
                </c:pt>
                <c:pt idx="21">
                  <c:v>-0.52639193664231776</c:v>
                </c:pt>
                <c:pt idx="22">
                  <c:v>-0.48694461908637482</c:v>
                </c:pt>
                <c:pt idx="23">
                  <c:v>-0.44824105145107007</c:v>
                </c:pt>
                <c:pt idx="24">
                  <c:v>-0.41019773858165026</c:v>
                </c:pt>
                <c:pt idx="25">
                  <c:v>-0.37273919677374934</c:v>
                </c:pt>
                <c:pt idx="26">
                  <c:v>-0.33579664350659438</c:v>
                </c:pt>
                <c:pt idx="27">
                  <c:v>-0.29930691046566715</c:v>
                </c:pt>
                <c:pt idx="28">
                  <c:v>-0.26321153148808851</c:v>
                </c:pt>
                <c:pt idx="29">
                  <c:v>-0.22745596826762371</c:v>
                </c:pt>
                <c:pt idx="30">
                  <c:v>-0.19198894487714085</c:v>
                </c:pt>
                <c:pt idx="31">
                  <c:v>-0.15676186824871546</c:v>
                </c:pt>
                <c:pt idx="32">
                  <c:v>-0.12172831627684912</c:v>
                </c:pt>
                <c:pt idx="33">
                  <c:v>-8.6843578583337716E-2</c:v>
                </c:pt>
                <c:pt idx="34">
                  <c:v>-5.2064237487075692E-2</c:v>
                </c:pt>
                <c:pt idx="35">
                  <c:v>-1.734777855809749E-2</c:v>
                </c:pt>
                <c:pt idx="36">
                  <c:v>1.734777855809749E-2</c:v>
                </c:pt>
                <c:pt idx="37">
                  <c:v>5.2064237487075692E-2</c:v>
                </c:pt>
                <c:pt idx="38">
                  <c:v>8.6843578583337716E-2</c:v>
                </c:pt>
                <c:pt idx="39">
                  <c:v>0.12172831627684895</c:v>
                </c:pt>
                <c:pt idx="40">
                  <c:v>0.15676186824871532</c:v>
                </c:pt>
                <c:pt idx="41">
                  <c:v>0.19198894487714069</c:v>
                </c:pt>
                <c:pt idx="42">
                  <c:v>0.22745596826762388</c:v>
                </c:pt>
                <c:pt idx="43">
                  <c:v>0.26321153148808868</c:v>
                </c:pt>
                <c:pt idx="44">
                  <c:v>0.29930691046566715</c:v>
                </c:pt>
                <c:pt idx="45">
                  <c:v>0.33579664350659438</c:v>
                </c:pt>
                <c:pt idx="46">
                  <c:v>0.37273919677374934</c:v>
                </c:pt>
                <c:pt idx="47">
                  <c:v>0.41019773858165026</c:v>
                </c:pt>
                <c:pt idx="48">
                  <c:v>0.44824105145107007</c:v>
                </c:pt>
                <c:pt idx="49">
                  <c:v>0.48694461908637482</c:v>
                </c:pt>
                <c:pt idx="50">
                  <c:v>0.52639193664231765</c:v>
                </c:pt>
                <c:pt idx="51">
                  <c:v>0.56667610807448332</c:v>
                </c:pt>
                <c:pt idx="52">
                  <c:v>0.60790181587103642</c:v>
                </c:pt>
                <c:pt idx="53">
                  <c:v>0.65018777885296819</c:v>
                </c:pt>
                <c:pt idx="54">
                  <c:v>0.69366985734838682</c:v>
                </c:pt>
                <c:pt idx="55">
                  <c:v>0.73850502874199908</c:v>
                </c:pt>
                <c:pt idx="56">
                  <c:v>0.78487655121909106</c:v>
                </c:pt>
                <c:pt idx="57">
                  <c:v>0.83300077772593117</c:v>
                </c:pt>
                <c:pt idx="58">
                  <c:v>0.88313630679731747</c:v>
                </c:pt>
                <c:pt idx="59">
                  <c:v>0.93559651638422203</c:v>
                </c:pt>
                <c:pt idx="60">
                  <c:v>0.9907671199813699</c:v>
                </c:pt>
                <c:pt idx="61">
                  <c:v>1.0491313979639725</c:v>
                </c:pt>
                <c:pt idx="62">
                  <c:v>1.1113075605426177</c:v>
                </c:pt>
                <c:pt idx="63">
                  <c:v>1.1781060629649471</c:v>
                </c:pt>
                <c:pt idx="64">
                  <c:v>1.2506213310766732</c:v>
                </c:pt>
                <c:pt idx="65">
                  <c:v>1.3303863687199564</c:v>
                </c:pt>
                <c:pt idx="66">
                  <c:v>1.4196508881933798</c:v>
                </c:pt>
                <c:pt idx="67">
                  <c:v>1.5219257683572456</c:v>
                </c:pt>
                <c:pt idx="68">
                  <c:v>1.6431784329091159</c:v>
                </c:pt>
                <c:pt idx="69">
                  <c:v>1.7949330975754898</c:v>
                </c:pt>
                <c:pt idx="70">
                  <c:v>2.0048162097921676</c:v>
                </c:pt>
                <c:pt idx="71">
                  <c:v>2.3802469755583173</c:v>
                </c:pt>
              </c:numCache>
            </c:numRef>
          </c:xVal>
          <c:yVal>
            <c:numRef>
              <c:f>'Probability(ZData)'!$K$5:$K$76</c:f>
              <c:numCache>
                <c:formatCode>General</c:formatCode>
                <c:ptCount val="72"/>
                <c:pt idx="0">
                  <c:v>38474</c:v>
                </c:pt>
                <c:pt idx="1">
                  <c:v>28998</c:v>
                </c:pt>
                <c:pt idx="2">
                  <c:v>20279</c:v>
                </c:pt>
                <c:pt idx="3">
                  <c:v>19894</c:v>
                </c:pt>
                <c:pt idx="4">
                  <c:v>12950</c:v>
                </c:pt>
                <c:pt idx="5">
                  <c:v>11264</c:v>
                </c:pt>
                <c:pt idx="6">
                  <c:v>11210</c:v>
                </c:pt>
                <c:pt idx="7">
                  <c:v>11100</c:v>
                </c:pt>
                <c:pt idx="8">
                  <c:v>11010</c:v>
                </c:pt>
                <c:pt idx="9">
                  <c:v>10925</c:v>
                </c:pt>
                <c:pt idx="10">
                  <c:v>10878</c:v>
                </c:pt>
                <c:pt idx="11">
                  <c:v>10841</c:v>
                </c:pt>
                <c:pt idx="12">
                  <c:v>10781</c:v>
                </c:pt>
                <c:pt idx="13">
                  <c:v>10755</c:v>
                </c:pt>
                <c:pt idx="14">
                  <c:v>10745</c:v>
                </c:pt>
                <c:pt idx="15">
                  <c:v>10732</c:v>
                </c:pt>
                <c:pt idx="16">
                  <c:v>10636</c:v>
                </c:pt>
                <c:pt idx="17">
                  <c:v>10634</c:v>
                </c:pt>
                <c:pt idx="18">
                  <c:v>10592</c:v>
                </c:pt>
                <c:pt idx="19">
                  <c:v>10541</c:v>
                </c:pt>
                <c:pt idx="20">
                  <c:v>10532</c:v>
                </c:pt>
                <c:pt idx="21">
                  <c:v>10529</c:v>
                </c:pt>
                <c:pt idx="22">
                  <c:v>10527</c:v>
                </c:pt>
                <c:pt idx="23">
                  <c:v>10498</c:v>
                </c:pt>
                <c:pt idx="24">
                  <c:v>10495</c:v>
                </c:pt>
                <c:pt idx="25">
                  <c:v>10429</c:v>
                </c:pt>
                <c:pt idx="26">
                  <c:v>10389</c:v>
                </c:pt>
                <c:pt idx="27">
                  <c:v>10337</c:v>
                </c:pt>
                <c:pt idx="28">
                  <c:v>10301</c:v>
                </c:pt>
                <c:pt idx="29">
                  <c:v>10278</c:v>
                </c:pt>
                <c:pt idx="30">
                  <c:v>10203</c:v>
                </c:pt>
                <c:pt idx="31">
                  <c:v>10200</c:v>
                </c:pt>
                <c:pt idx="32">
                  <c:v>10199</c:v>
                </c:pt>
                <c:pt idx="33">
                  <c:v>10192</c:v>
                </c:pt>
                <c:pt idx="34">
                  <c:v>10139</c:v>
                </c:pt>
                <c:pt idx="35">
                  <c:v>10116</c:v>
                </c:pt>
                <c:pt idx="36">
                  <c:v>10112</c:v>
                </c:pt>
                <c:pt idx="37">
                  <c:v>10100</c:v>
                </c:pt>
                <c:pt idx="38">
                  <c:v>10078</c:v>
                </c:pt>
                <c:pt idx="39">
                  <c:v>9890</c:v>
                </c:pt>
                <c:pt idx="40">
                  <c:v>9380</c:v>
                </c:pt>
                <c:pt idx="41">
                  <c:v>9280</c:v>
                </c:pt>
                <c:pt idx="42">
                  <c:v>8325</c:v>
                </c:pt>
                <c:pt idx="43">
                  <c:v>8092</c:v>
                </c:pt>
                <c:pt idx="44">
                  <c:v>7998</c:v>
                </c:pt>
                <c:pt idx="45">
                  <c:v>7942</c:v>
                </c:pt>
                <c:pt idx="46">
                  <c:v>7910</c:v>
                </c:pt>
                <c:pt idx="47">
                  <c:v>7799</c:v>
                </c:pt>
                <c:pt idx="48">
                  <c:v>7430</c:v>
                </c:pt>
                <c:pt idx="49">
                  <c:v>7202</c:v>
                </c:pt>
                <c:pt idx="50">
                  <c:v>7050</c:v>
                </c:pt>
                <c:pt idx="51">
                  <c:v>7047</c:v>
                </c:pt>
                <c:pt idx="52">
                  <c:v>6673</c:v>
                </c:pt>
                <c:pt idx="53">
                  <c:v>6634</c:v>
                </c:pt>
                <c:pt idx="54">
                  <c:v>6190</c:v>
                </c:pt>
                <c:pt idx="55">
                  <c:v>6180</c:v>
                </c:pt>
                <c:pt idx="56">
                  <c:v>6170</c:v>
                </c:pt>
                <c:pt idx="57">
                  <c:v>6166</c:v>
                </c:pt>
                <c:pt idx="58">
                  <c:v>6136</c:v>
                </c:pt>
                <c:pt idx="59">
                  <c:v>6100</c:v>
                </c:pt>
                <c:pt idx="60">
                  <c:v>6003</c:v>
                </c:pt>
                <c:pt idx="61">
                  <c:v>5930</c:v>
                </c:pt>
                <c:pt idx="62">
                  <c:v>5382</c:v>
                </c:pt>
                <c:pt idx="63">
                  <c:v>4891</c:v>
                </c:pt>
                <c:pt idx="64">
                  <c:v>4777</c:v>
                </c:pt>
                <c:pt idx="65">
                  <c:v>4601</c:v>
                </c:pt>
                <c:pt idx="66">
                  <c:v>4600</c:v>
                </c:pt>
                <c:pt idx="67">
                  <c:v>3910</c:v>
                </c:pt>
                <c:pt idx="68">
                  <c:v>3880</c:v>
                </c:pt>
                <c:pt idx="69">
                  <c:v>2984</c:v>
                </c:pt>
                <c:pt idx="70">
                  <c:v>2800</c:v>
                </c:pt>
                <c:pt idx="71">
                  <c:v>2100</c:v>
                </c:pt>
              </c:numCache>
            </c:numRef>
          </c:yVal>
          <c:smooth val="0"/>
        </c:ser>
        <c:dLbls>
          <c:showLegendKey val="0"/>
          <c:showVal val="0"/>
          <c:showCatName val="0"/>
          <c:showSerName val="0"/>
          <c:showPercent val="0"/>
          <c:showBubbleSize val="0"/>
        </c:dLbls>
        <c:axId val="512681432"/>
        <c:axId val="516035352"/>
      </c:scatterChart>
      <c:scatterChart>
        <c:scatterStyle val="lineMarker"/>
        <c:varyColors val="0"/>
        <c:ser>
          <c:idx val="0"/>
          <c:order val="0"/>
          <c:tx>
            <c:v>Probability Scale - Do Not Remove</c:v>
          </c:tx>
          <c:spPr>
            <a:ln w="25400">
              <a:noFill/>
            </a:ln>
          </c:spPr>
          <c:marker>
            <c:symbol val="none"/>
          </c:marker>
          <c:dLbls>
            <c:dLbl>
              <c:idx val="0"/>
              <c:tx>
                <c:rich>
                  <a:bodyPr/>
                  <a:lstStyle/>
                  <a:p>
                    <a:r>
                      <a:rPr lang="en-US"/>
                      <a:t>10-6</a:t>
                    </a:r>
                  </a:p>
                </c:rich>
              </c:tx>
              <c:dLblPos val="b"/>
              <c:showLegendKey val="0"/>
              <c:showVal val="0"/>
              <c:showCatName val="1"/>
              <c:showSerName val="0"/>
              <c:showPercent val="0"/>
              <c:showBubbleSize val="0"/>
              <c:extLst>
                <c:ext xmlns:c15="http://schemas.microsoft.com/office/drawing/2012/chart" uri="{CE6537A1-D6FC-4f65-9D91-7224C49458BB}"/>
              </c:extLst>
            </c:dLbl>
            <c:dLbl>
              <c:idx val="1"/>
              <c:tx>
                <c:rich>
                  <a:bodyPr/>
                  <a:lstStyle/>
                  <a:p>
                    <a:r>
                      <a:rPr lang="en-US"/>
                      <a:t>10-5</a:t>
                    </a:r>
                  </a:p>
                </c:rich>
              </c:tx>
              <c:dLblPos val="b"/>
              <c:showLegendKey val="0"/>
              <c:showVal val="0"/>
              <c:showCatName val="1"/>
              <c:showSerName val="0"/>
              <c:showPercent val="0"/>
              <c:showBubbleSize val="0"/>
              <c:extLst>
                <c:ext xmlns:c15="http://schemas.microsoft.com/office/drawing/2012/chart" uri="{CE6537A1-D6FC-4f65-9D91-7224C49458BB}"/>
              </c:extLst>
            </c:dLbl>
            <c:dLbl>
              <c:idx val="2"/>
              <c:tx>
                <c:rich>
                  <a:bodyPr/>
                  <a:lstStyle/>
                  <a:p>
                    <a:r>
                      <a:rPr lang="en-US"/>
                      <a:t>10-4</a:t>
                    </a:r>
                  </a:p>
                </c:rich>
              </c:tx>
              <c:dLblPos val="b"/>
              <c:showLegendKey val="0"/>
              <c:showVal val="0"/>
              <c:showCatName val="1"/>
              <c:showSerName val="0"/>
              <c:showPercent val="0"/>
              <c:showBubbleSize val="0"/>
              <c:extLst>
                <c:ext xmlns:c15="http://schemas.microsoft.com/office/drawing/2012/chart" uri="{CE6537A1-D6FC-4f65-9D91-7224C49458BB}"/>
              </c:extLst>
            </c:dLbl>
            <c:dLbl>
              <c:idx val="3"/>
              <c:layout/>
              <c:tx>
                <c:rich>
                  <a:bodyPr/>
                  <a:lstStyle/>
                  <a:p>
                    <a:r>
                      <a:rPr lang="en-US"/>
                      <a:t>0.001</a:t>
                    </a:r>
                  </a:p>
                </c:rich>
              </c:tx>
              <c:dLblPos val="b"/>
              <c:showLegendKey val="0"/>
              <c:showVal val="0"/>
              <c:showCatName val="1"/>
              <c:showSerName val="0"/>
              <c:showPercent val="0"/>
              <c:showBubbleSize val="0"/>
              <c:extLst>
                <c:ext xmlns:c15="http://schemas.microsoft.com/office/drawing/2012/chart" uri="{CE6537A1-D6FC-4f65-9D91-7224C49458BB}">
                  <c15:layout/>
                </c:ext>
              </c:extLst>
            </c:dLbl>
            <c:dLbl>
              <c:idx val="4"/>
              <c:layout/>
              <c:tx>
                <c:rich>
                  <a:bodyPr/>
                  <a:lstStyle/>
                  <a:p>
                    <a:r>
                      <a:rPr lang="en-US"/>
                      <a:t>0.01</a:t>
                    </a:r>
                  </a:p>
                </c:rich>
              </c:tx>
              <c:dLblPos val="b"/>
              <c:showLegendKey val="0"/>
              <c:showVal val="0"/>
              <c:showCatName val="1"/>
              <c:showSerName val="0"/>
              <c:showPercent val="0"/>
              <c:showBubbleSize val="0"/>
              <c:extLst>
                <c:ext xmlns:c15="http://schemas.microsoft.com/office/drawing/2012/chart" uri="{CE6537A1-D6FC-4f65-9D91-7224C49458BB}">
                  <c15:layout/>
                </c:ext>
              </c:extLst>
            </c:dLbl>
            <c:dLbl>
              <c:idx val="5"/>
              <c:layout/>
              <c:tx>
                <c:rich>
                  <a:bodyPr/>
                  <a:lstStyle/>
                  <a:p>
                    <a:r>
                      <a:rPr lang="en-US"/>
                      <a:t>0.1</a:t>
                    </a:r>
                  </a:p>
                </c:rich>
              </c:tx>
              <c:dLblPos val="b"/>
              <c:showLegendKey val="0"/>
              <c:showVal val="0"/>
              <c:showCatName val="1"/>
              <c:showSerName val="0"/>
              <c:showPercent val="0"/>
              <c:showBubbleSize val="0"/>
              <c:extLst>
                <c:ext xmlns:c15="http://schemas.microsoft.com/office/drawing/2012/chart" uri="{CE6537A1-D6FC-4f65-9D91-7224C49458BB}">
                  <c15:layout/>
                </c:ext>
              </c:extLst>
            </c:dLbl>
            <c:dLbl>
              <c:idx val="6"/>
              <c:layout/>
              <c:tx>
                <c:rich>
                  <a:bodyPr/>
                  <a:lstStyle/>
                  <a:p>
                    <a:r>
                      <a:rPr lang="en-US"/>
                      <a:t>0.5</a:t>
                    </a:r>
                  </a:p>
                </c:rich>
              </c:tx>
              <c:dLblPos val="b"/>
              <c:showLegendKey val="0"/>
              <c:showVal val="0"/>
              <c:showCatName val="1"/>
              <c:showSerName val="0"/>
              <c:showPercent val="0"/>
              <c:showBubbleSize val="0"/>
              <c:extLst>
                <c:ext xmlns:c15="http://schemas.microsoft.com/office/drawing/2012/chart" uri="{CE6537A1-D6FC-4f65-9D91-7224C49458BB}">
                  <c15:layout/>
                </c:ext>
              </c:extLst>
            </c:dLbl>
            <c:dLbl>
              <c:idx val="7"/>
              <c:layout/>
              <c:tx>
                <c:rich>
                  <a:bodyPr/>
                  <a:lstStyle/>
                  <a:p>
                    <a:r>
                      <a:rPr lang="en-US"/>
                      <a:t>0.9</a:t>
                    </a:r>
                  </a:p>
                </c:rich>
              </c:tx>
              <c:dLblPos val="b"/>
              <c:showLegendKey val="0"/>
              <c:showVal val="0"/>
              <c:showCatName val="1"/>
              <c:showSerName val="0"/>
              <c:showPercent val="0"/>
              <c:showBubbleSize val="0"/>
              <c:extLst>
                <c:ext xmlns:c15="http://schemas.microsoft.com/office/drawing/2012/chart" uri="{CE6537A1-D6FC-4f65-9D91-7224C49458BB}">
                  <c15:layout/>
                </c:ext>
              </c:extLst>
            </c:dLbl>
            <c:dLbl>
              <c:idx val="8"/>
              <c:layout/>
              <c:tx>
                <c:rich>
                  <a:bodyPr/>
                  <a:lstStyle/>
                  <a:p>
                    <a:r>
                      <a:rPr lang="en-US"/>
                      <a:t>0.99</a:t>
                    </a:r>
                  </a:p>
                </c:rich>
              </c:tx>
              <c:dLblPos val="b"/>
              <c:showLegendKey val="0"/>
              <c:showVal val="0"/>
              <c:showCatName val="1"/>
              <c:showSerName val="0"/>
              <c:showPercent val="0"/>
              <c:showBubbleSize val="0"/>
              <c:extLst>
                <c:ext xmlns:c15="http://schemas.microsoft.com/office/drawing/2012/chart" uri="{CE6537A1-D6FC-4f65-9D91-7224C49458BB}">
                  <c15:layout/>
                </c:ext>
              </c:extLst>
            </c:dLbl>
            <c:dLbl>
              <c:idx val="9"/>
              <c:tx>
                <c:rich>
                  <a:bodyPr/>
                  <a:lstStyle/>
                  <a:p>
                    <a:r>
                      <a:rPr lang="en-US"/>
                      <a:t>0.999</a:t>
                    </a:r>
                  </a:p>
                </c:rich>
              </c:tx>
              <c:dLblPos val="b"/>
              <c:showLegendKey val="0"/>
              <c:showVal val="0"/>
              <c:showCatName val="1"/>
              <c:showSerName val="0"/>
              <c:showPercent val="0"/>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400"/>
                </a:pPr>
                <a:endParaRPr lang="en-US"/>
              </a:p>
            </c:txPr>
            <c:dLblPos val="b"/>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errBars>
            <c:errDir val="y"/>
            <c:errBarType val="both"/>
            <c:errValType val="cust"/>
            <c:noEndCap val="1"/>
            <c:plus>
              <c:numLit>
                <c:formatCode>General</c:formatCode>
                <c:ptCount val="1"/>
                <c:pt idx="0">
                  <c:v>100000</c:v>
                </c:pt>
              </c:numLit>
            </c:plus>
            <c:minus>
              <c:numLit>
                <c:formatCode>General</c:formatCode>
                <c:ptCount val="1"/>
                <c:pt idx="0">
                  <c:v>0</c:v>
                </c:pt>
              </c:numLit>
            </c:minus>
            <c:spPr>
              <a:ln w="3175">
                <a:solidFill>
                  <a:srgbClr val="000000"/>
                </a:solidFill>
                <a:prstDash val="solid"/>
              </a:ln>
            </c:spPr>
          </c:errBars>
          <c:xVal>
            <c:numRef>
              <c:f>'Probability(ZData)'!$A$5:$A$15</c:f>
              <c:numCache>
                <c:formatCode>General</c:formatCode>
                <c:ptCount val="11"/>
                <c:pt idx="0">
                  <c:v>-4.7534243088228987</c:v>
                </c:pt>
                <c:pt idx="1">
                  <c:v>-4.2648907939228256</c:v>
                </c:pt>
                <c:pt idx="2">
                  <c:v>-3.71901648545568</c:v>
                </c:pt>
                <c:pt idx="3">
                  <c:v>-3.0902323061678132</c:v>
                </c:pt>
                <c:pt idx="4">
                  <c:v>-2.3263478740408408</c:v>
                </c:pt>
                <c:pt idx="5">
                  <c:v>-1.2815515655446006</c:v>
                </c:pt>
                <c:pt idx="6">
                  <c:v>0</c:v>
                </c:pt>
                <c:pt idx="7">
                  <c:v>1.2815515655446006</c:v>
                </c:pt>
                <c:pt idx="8">
                  <c:v>2.3263478740408408</c:v>
                </c:pt>
                <c:pt idx="9">
                  <c:v>3.0902323061678132</c:v>
                </c:pt>
              </c:numCache>
            </c:numRef>
          </c:xVal>
          <c:yVal>
            <c:numRef>
              <c:f>'Probability(ZData)'!$B$5:$B$1515</c:f>
              <c:numCache>
                <c:formatCode>General</c:formatCode>
                <c:ptCount val="1511"/>
                <c:pt idx="0">
                  <c:v>1000</c:v>
                </c:pt>
                <c:pt idx="1">
                  <c:v>1000</c:v>
                </c:pt>
                <c:pt idx="2">
                  <c:v>1000</c:v>
                </c:pt>
                <c:pt idx="3">
                  <c:v>1000</c:v>
                </c:pt>
                <c:pt idx="4">
                  <c:v>1000</c:v>
                </c:pt>
                <c:pt idx="5">
                  <c:v>1000</c:v>
                </c:pt>
                <c:pt idx="6">
                  <c:v>1000</c:v>
                </c:pt>
                <c:pt idx="7">
                  <c:v>1000</c:v>
                </c:pt>
                <c:pt idx="8">
                  <c:v>1000</c:v>
                </c:pt>
                <c:pt idx="9">
                  <c:v>1000</c:v>
                </c:pt>
              </c:numCache>
            </c:numRef>
          </c:yVal>
          <c:smooth val="0"/>
        </c:ser>
        <c:ser>
          <c:idx val="1"/>
          <c:order val="1"/>
          <c:tx>
            <c:v>Probability Scale - Do Not Remove</c:v>
          </c:tx>
          <c:spPr>
            <a:ln w="25400">
              <a:noFill/>
            </a:ln>
          </c:spPr>
          <c:marker>
            <c:symbol val="none"/>
          </c:marker>
          <c:errBars>
            <c:errDir val="y"/>
            <c:errBarType val="both"/>
            <c:errValType val="cust"/>
            <c:noEndCap val="1"/>
            <c:plus>
              <c:numLit>
                <c:formatCode>General</c:formatCode>
                <c:ptCount val="1"/>
                <c:pt idx="0">
                  <c:v>100000</c:v>
                </c:pt>
              </c:numLit>
            </c:plus>
            <c:minus>
              <c:numLit>
                <c:formatCode>General</c:formatCode>
                <c:ptCount val="1"/>
                <c:pt idx="0">
                  <c:v>0</c:v>
                </c:pt>
              </c:numLit>
            </c:minus>
            <c:spPr>
              <a:ln w="3175">
                <a:solidFill>
                  <a:srgbClr val="000000"/>
                </a:solidFill>
                <a:prstDash val="dash"/>
              </a:ln>
            </c:spPr>
          </c:errBars>
          <c:xVal>
            <c:numRef>
              <c:f>'Probability(ZData)'!$C$5:$C$67</c:f>
              <c:numCache>
                <c:formatCode>General</c:formatCode>
                <c:ptCount val="63"/>
                <c:pt idx="0">
                  <c:v>-4.6113823623026677</c:v>
                </c:pt>
                <c:pt idx="1">
                  <c:v>-4.5263893213935935</c:v>
                </c:pt>
                <c:pt idx="2">
                  <c:v>-4.4651839155848227</c:v>
                </c:pt>
                <c:pt idx="3">
                  <c:v>-4.4171734134690217</c:v>
                </c:pt>
                <c:pt idx="4">
                  <c:v>-4.377587846692979</c:v>
                </c:pt>
                <c:pt idx="5">
                  <c:v>-4.3438611831659548</c:v>
                </c:pt>
                <c:pt idx="6">
                  <c:v>-4.3144510218086651</c:v>
                </c:pt>
                <c:pt idx="7">
                  <c:v>-4.2883565367264742</c:v>
                </c:pt>
                <c:pt idx="8">
                  <c:v>-4.1074796545862489</c:v>
                </c:pt>
                <c:pt idx="9">
                  <c:v>-4.0128108111182534</c:v>
                </c:pt>
                <c:pt idx="10">
                  <c:v>-3.9444000841594509</c:v>
                </c:pt>
                <c:pt idx="11">
                  <c:v>-3.8905918864130942</c:v>
                </c:pt>
                <c:pt idx="12">
                  <c:v>-3.8461261445426884</c:v>
                </c:pt>
                <c:pt idx="13">
                  <c:v>-3.8081682644490193</c:v>
                </c:pt>
                <c:pt idx="14">
                  <c:v>-3.7750119393563573</c:v>
                </c:pt>
                <c:pt idx="15">
                  <c:v>-3.7455485932384565</c:v>
                </c:pt>
                <c:pt idx="16">
                  <c:v>-3.5400837992061454</c:v>
                </c:pt>
                <c:pt idx="17">
                  <c:v>-3.4316144036232696</c:v>
                </c:pt>
                <c:pt idx="18">
                  <c:v>-3.3527947805048282</c:v>
                </c:pt>
                <c:pt idx="19">
                  <c:v>-3.2905267314918945</c:v>
                </c:pt>
                <c:pt idx="20">
                  <c:v>-3.2388801183529772</c:v>
                </c:pt>
                <c:pt idx="21">
                  <c:v>-3.1946510537632862</c:v>
                </c:pt>
                <c:pt idx="22">
                  <c:v>-3.1559067579218172</c:v>
                </c:pt>
                <c:pt idx="23">
                  <c:v>-3.1213891493598647</c:v>
                </c:pt>
                <c:pt idx="24">
                  <c:v>-2.8781617390954826</c:v>
                </c:pt>
                <c:pt idx="25">
                  <c:v>-2.7477813854449931</c:v>
                </c:pt>
                <c:pt idx="26">
                  <c:v>-2.6520698079021954</c:v>
                </c:pt>
                <c:pt idx="27">
                  <c:v>-2.5758293035488999</c:v>
                </c:pt>
                <c:pt idx="28">
                  <c:v>-2.5121443279304616</c:v>
                </c:pt>
                <c:pt idx="29">
                  <c:v>-2.4572633902054375</c:v>
                </c:pt>
                <c:pt idx="30">
                  <c:v>-2.4089155458154612</c:v>
                </c:pt>
                <c:pt idx="31">
                  <c:v>-2.365618126864292</c:v>
                </c:pt>
                <c:pt idx="32">
                  <c:v>-2.0537489106318225</c:v>
                </c:pt>
                <c:pt idx="33">
                  <c:v>-1.8807936081512509</c:v>
                </c:pt>
                <c:pt idx="34">
                  <c:v>-1.7506860712521695</c:v>
                </c:pt>
                <c:pt idx="35">
                  <c:v>-1.6448536269514726</c:v>
                </c:pt>
                <c:pt idx="36">
                  <c:v>-1.554773594596853</c:v>
                </c:pt>
                <c:pt idx="37">
                  <c:v>-1.4757910281791706</c:v>
                </c:pt>
                <c:pt idx="38">
                  <c:v>-1.4050715603096353</c:v>
                </c:pt>
                <c:pt idx="39">
                  <c:v>-1.3407550336902161</c:v>
                </c:pt>
                <c:pt idx="40">
                  <c:v>-0.84162123357291452</c:v>
                </c:pt>
                <c:pt idx="41">
                  <c:v>-0.52440051270804078</c:v>
                </c:pt>
                <c:pt idx="42">
                  <c:v>-0.25334710313579978</c:v>
                </c:pt>
                <c:pt idx="43">
                  <c:v>0.25334710313579978</c:v>
                </c:pt>
                <c:pt idx="44">
                  <c:v>0.524400512708041</c:v>
                </c:pt>
                <c:pt idx="45">
                  <c:v>0.84162123357291474</c:v>
                </c:pt>
                <c:pt idx="46">
                  <c:v>1.3407550336902161</c:v>
                </c:pt>
                <c:pt idx="47">
                  <c:v>1.4050715603096329</c:v>
                </c:pt>
                <c:pt idx="48">
                  <c:v>1.4757910281791713</c:v>
                </c:pt>
                <c:pt idx="49">
                  <c:v>1.5547735945968539</c:v>
                </c:pt>
                <c:pt idx="50">
                  <c:v>1.6448536269514731</c:v>
                </c:pt>
                <c:pt idx="51">
                  <c:v>1.750686071252171</c:v>
                </c:pt>
                <c:pt idx="52">
                  <c:v>1.8807936081512504</c:v>
                </c:pt>
                <c:pt idx="53">
                  <c:v>2.0537489106318221</c:v>
                </c:pt>
                <c:pt idx="54">
                  <c:v>2.365618126864292</c:v>
                </c:pt>
                <c:pt idx="55">
                  <c:v>2.4089155458154612</c:v>
                </c:pt>
                <c:pt idx="56">
                  <c:v>2.4572633902054362</c:v>
                </c:pt>
                <c:pt idx="57">
                  <c:v>2.5121443279304616</c:v>
                </c:pt>
                <c:pt idx="58">
                  <c:v>2.5758293035488999</c:v>
                </c:pt>
                <c:pt idx="59">
                  <c:v>2.6520698079021954</c:v>
                </c:pt>
                <c:pt idx="60">
                  <c:v>2.7477813854449917</c:v>
                </c:pt>
                <c:pt idx="61">
                  <c:v>2.8781617390954826</c:v>
                </c:pt>
              </c:numCache>
            </c:numRef>
          </c:xVal>
          <c:yVal>
            <c:numRef>
              <c:f>'Probability(ZData)'!$D$5:$D$67</c:f>
              <c:numCache>
                <c:formatCode>General</c:formatCode>
                <c:ptCount val="63"/>
                <c:pt idx="0">
                  <c:v>1000</c:v>
                </c:pt>
                <c:pt idx="1">
                  <c:v>1000</c:v>
                </c:pt>
                <c:pt idx="2">
                  <c:v>1000</c:v>
                </c:pt>
                <c:pt idx="3">
                  <c:v>1000</c:v>
                </c:pt>
                <c:pt idx="4">
                  <c:v>1000</c:v>
                </c:pt>
                <c:pt idx="5">
                  <c:v>1000</c:v>
                </c:pt>
                <c:pt idx="6">
                  <c:v>1000</c:v>
                </c:pt>
                <c:pt idx="7">
                  <c:v>1000</c:v>
                </c:pt>
                <c:pt idx="8">
                  <c:v>1000</c:v>
                </c:pt>
                <c:pt idx="9">
                  <c:v>1000</c:v>
                </c:pt>
                <c:pt idx="10">
                  <c:v>1000</c:v>
                </c:pt>
                <c:pt idx="11">
                  <c:v>1000</c:v>
                </c:pt>
                <c:pt idx="12">
                  <c:v>1000</c:v>
                </c:pt>
                <c:pt idx="13">
                  <c:v>1000</c:v>
                </c:pt>
                <c:pt idx="14">
                  <c:v>1000</c:v>
                </c:pt>
                <c:pt idx="15">
                  <c:v>1000</c:v>
                </c:pt>
                <c:pt idx="16">
                  <c:v>1000</c:v>
                </c:pt>
                <c:pt idx="17">
                  <c:v>1000</c:v>
                </c:pt>
                <c:pt idx="18">
                  <c:v>1000</c:v>
                </c:pt>
                <c:pt idx="19">
                  <c:v>1000</c:v>
                </c:pt>
                <c:pt idx="20">
                  <c:v>1000</c:v>
                </c:pt>
                <c:pt idx="21">
                  <c:v>1000</c:v>
                </c:pt>
                <c:pt idx="22">
                  <c:v>1000</c:v>
                </c:pt>
                <c:pt idx="23">
                  <c:v>1000</c:v>
                </c:pt>
                <c:pt idx="24">
                  <c:v>1000</c:v>
                </c:pt>
                <c:pt idx="25">
                  <c:v>1000</c:v>
                </c:pt>
                <c:pt idx="26">
                  <c:v>1000</c:v>
                </c:pt>
                <c:pt idx="27">
                  <c:v>1000</c:v>
                </c:pt>
                <c:pt idx="28">
                  <c:v>1000</c:v>
                </c:pt>
                <c:pt idx="29">
                  <c:v>1000</c:v>
                </c:pt>
                <c:pt idx="30">
                  <c:v>1000</c:v>
                </c:pt>
                <c:pt idx="31">
                  <c:v>1000</c:v>
                </c:pt>
                <c:pt idx="32">
                  <c:v>1000</c:v>
                </c:pt>
                <c:pt idx="33">
                  <c:v>1000</c:v>
                </c:pt>
                <c:pt idx="34">
                  <c:v>1000</c:v>
                </c:pt>
                <c:pt idx="35">
                  <c:v>1000</c:v>
                </c:pt>
                <c:pt idx="36">
                  <c:v>1000</c:v>
                </c:pt>
                <c:pt idx="37">
                  <c:v>1000</c:v>
                </c:pt>
                <c:pt idx="38">
                  <c:v>1000</c:v>
                </c:pt>
                <c:pt idx="39">
                  <c:v>1000</c:v>
                </c:pt>
                <c:pt idx="40">
                  <c:v>1000</c:v>
                </c:pt>
                <c:pt idx="41">
                  <c:v>1000</c:v>
                </c:pt>
                <c:pt idx="42">
                  <c:v>1000</c:v>
                </c:pt>
                <c:pt idx="43">
                  <c:v>1000</c:v>
                </c:pt>
                <c:pt idx="44">
                  <c:v>1000</c:v>
                </c:pt>
                <c:pt idx="45">
                  <c:v>1000</c:v>
                </c:pt>
                <c:pt idx="46">
                  <c:v>1000</c:v>
                </c:pt>
                <c:pt idx="47">
                  <c:v>1000</c:v>
                </c:pt>
                <c:pt idx="48">
                  <c:v>1000</c:v>
                </c:pt>
                <c:pt idx="49">
                  <c:v>1000</c:v>
                </c:pt>
                <c:pt idx="50">
                  <c:v>1000</c:v>
                </c:pt>
                <c:pt idx="51">
                  <c:v>1000</c:v>
                </c:pt>
                <c:pt idx="52">
                  <c:v>1000</c:v>
                </c:pt>
                <c:pt idx="53">
                  <c:v>1000</c:v>
                </c:pt>
                <c:pt idx="54">
                  <c:v>1000</c:v>
                </c:pt>
                <c:pt idx="55">
                  <c:v>1000</c:v>
                </c:pt>
                <c:pt idx="56">
                  <c:v>1000</c:v>
                </c:pt>
                <c:pt idx="57">
                  <c:v>1000</c:v>
                </c:pt>
                <c:pt idx="58">
                  <c:v>1000</c:v>
                </c:pt>
                <c:pt idx="59">
                  <c:v>1000</c:v>
                </c:pt>
                <c:pt idx="60">
                  <c:v>1000</c:v>
                </c:pt>
                <c:pt idx="61">
                  <c:v>1000</c:v>
                </c:pt>
              </c:numCache>
            </c:numRef>
          </c:yVal>
          <c:smooth val="0"/>
        </c:ser>
        <c:dLbls>
          <c:showLegendKey val="0"/>
          <c:showVal val="0"/>
          <c:showCatName val="0"/>
          <c:showSerName val="0"/>
          <c:showPercent val="0"/>
          <c:showBubbleSize val="0"/>
        </c:dLbls>
        <c:axId val="512681432"/>
        <c:axId val="516035352"/>
      </c:scatterChart>
      <c:valAx>
        <c:axId val="512681432"/>
        <c:scaling>
          <c:orientation val="maxMin"/>
          <c:max val="2.3263478740408408"/>
          <c:min val="-3.0902323061678132"/>
        </c:scaling>
        <c:delete val="0"/>
        <c:axPos val="b"/>
        <c:title>
          <c:tx>
            <c:rich>
              <a:bodyPr/>
              <a:lstStyle/>
              <a:p>
                <a:pPr>
                  <a:defRPr sz="1400" b="1" i="0">
                    <a:latin typeface="Arial"/>
                    <a:ea typeface="Arial"/>
                    <a:cs typeface="Arial"/>
                  </a:defRPr>
                </a:pPr>
                <a:r>
                  <a:rPr lang="en-US"/>
                  <a:t>Probability</a:t>
                </a:r>
              </a:p>
            </c:rich>
          </c:tx>
          <c:layout>
            <c:manualLayout>
              <c:xMode val="edge"/>
              <c:yMode val="edge"/>
              <c:x val="0.50181907114721402"/>
              <c:y val="0.93906427546318227"/>
            </c:manualLayout>
          </c:layout>
          <c:overlay val="0"/>
        </c:title>
        <c:numFmt formatCode="General" sourceLinked="1"/>
        <c:majorTickMark val="none"/>
        <c:minorTickMark val="none"/>
        <c:tickLblPos val="none"/>
        <c:crossAx val="516035352"/>
        <c:crosses val="autoZero"/>
        <c:crossBetween val="midCat"/>
      </c:valAx>
      <c:valAx>
        <c:axId val="516035352"/>
        <c:scaling>
          <c:logBase val="10"/>
          <c:orientation val="minMax"/>
          <c:max val="100000"/>
          <c:min val="1000"/>
        </c:scaling>
        <c:delete val="0"/>
        <c:axPos val="r"/>
        <c:majorGridlines>
          <c:spPr>
            <a:ln w="3175">
              <a:solidFill>
                <a:srgbClr val="000000"/>
              </a:solidFill>
              <a:prstDash val="solid"/>
            </a:ln>
          </c:spPr>
        </c:majorGridlines>
        <c:minorGridlines>
          <c:spPr>
            <a:ln w="3175">
              <a:solidFill>
                <a:srgbClr val="000000"/>
              </a:solidFill>
              <a:prstDash val="dash"/>
            </a:ln>
          </c:spPr>
        </c:minorGridlines>
        <c:title>
          <c:tx>
            <c:rich>
              <a:bodyPr/>
              <a:lstStyle/>
              <a:p>
                <a:pPr>
                  <a:defRPr sz="1400" b="1" i="0">
                    <a:latin typeface="Arial"/>
                    <a:ea typeface="Arial"/>
                    <a:cs typeface="Arial"/>
                  </a:defRPr>
                </a:pPr>
                <a:r>
                  <a:rPr lang="en-US"/>
                  <a:t>Peak Annual Flow (cfs)</a:t>
                </a:r>
              </a:p>
            </c:rich>
          </c:tx>
          <c:layout>
            <c:manualLayout>
              <c:xMode val="edge"/>
              <c:yMode val="edge"/>
              <c:x val="1.1722093860299607E-2"/>
              <c:y val="0.29172627821038771"/>
            </c:manualLayout>
          </c:layout>
          <c:overlay val="0"/>
        </c:title>
        <c:numFmt formatCode="#,##0" sourceLinked="0"/>
        <c:majorTickMark val="none"/>
        <c:minorTickMark val="none"/>
        <c:tickLblPos val="high"/>
        <c:txPr>
          <a:bodyPr/>
          <a:lstStyle/>
          <a:p>
            <a:pPr>
              <a:defRPr sz="1400"/>
            </a:pPr>
            <a:endParaRPr lang="en-US"/>
          </a:p>
        </c:txPr>
        <c:crossAx val="512681432"/>
        <c:crossesAt val="2.3263478740408408"/>
        <c:crossBetween val="midCat"/>
      </c:valAx>
      <c:spPr>
        <a:solidFill>
          <a:srgbClr val="FFFFFF"/>
        </a:solidFill>
      </c:spPr>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0.63207</cdr:x>
      <cdr:y>0.30145</cdr:y>
    </cdr:from>
    <cdr:to>
      <cdr:x>0.80975</cdr:x>
      <cdr:y>0.34587</cdr:y>
    </cdr:to>
    <cdr:sp macro="" textlink="">
      <cdr:nvSpPr>
        <cdr:cNvPr id="2" name="TextBox 1"/>
        <cdr:cNvSpPr txBox="1"/>
      </cdr:nvSpPr>
      <cdr:spPr>
        <a:xfrm xmlns:a="http://schemas.openxmlformats.org/drawingml/2006/main">
          <a:off x="5702940" y="1991743"/>
          <a:ext cx="1603139" cy="293489"/>
        </a:xfrm>
        <a:prstGeom xmlns:a="http://schemas.openxmlformats.org/drawingml/2006/main" prst="rect">
          <a:avLst/>
        </a:prstGeom>
        <a:solidFill xmlns:a="http://schemas.openxmlformats.org/drawingml/2006/main">
          <a:schemeClr val="tx2"/>
        </a:solidFill>
      </cdr:spPr>
      <cdr:txBody>
        <a:bodyPr xmlns:a="http://schemas.openxmlformats.org/drawingml/2006/main" vertOverflow="clip" wrap="none" rtlCol="0"/>
        <a:lstStyle xmlns:a="http://schemas.openxmlformats.org/drawingml/2006/main"/>
        <a:p xmlns:a="http://schemas.openxmlformats.org/drawingml/2006/main">
          <a:r>
            <a:rPr lang="en-US" sz="1100" b="1" dirty="0">
              <a:solidFill>
                <a:srgbClr val="FF0000"/>
              </a:solidFill>
            </a:rPr>
            <a:t>Original (1959) Capacity</a:t>
          </a:r>
        </a:p>
      </cdr:txBody>
    </cdr:sp>
  </cdr:relSizeAnchor>
  <cdr:relSizeAnchor xmlns:cdr="http://schemas.openxmlformats.org/drawingml/2006/chartDrawing">
    <cdr:from>
      <cdr:x>0.41037</cdr:x>
      <cdr:y>0.26693</cdr:y>
    </cdr:from>
    <cdr:to>
      <cdr:x>0.58963</cdr:x>
      <cdr:y>0.31135</cdr:y>
    </cdr:to>
    <cdr:sp macro="" textlink="">
      <cdr:nvSpPr>
        <cdr:cNvPr id="3" name="TextBox 1"/>
        <cdr:cNvSpPr txBox="1"/>
      </cdr:nvSpPr>
      <cdr:spPr>
        <a:xfrm xmlns:a="http://schemas.openxmlformats.org/drawingml/2006/main">
          <a:off x="3702611" y="1763659"/>
          <a:ext cx="1617395" cy="293490"/>
        </a:xfrm>
        <a:prstGeom xmlns:a="http://schemas.openxmlformats.org/drawingml/2006/main" prst="rect">
          <a:avLst/>
        </a:prstGeom>
        <a:solidFill xmlns:a="http://schemas.openxmlformats.org/drawingml/2006/main">
          <a:schemeClr val="tx2"/>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t>Current (2008) Capacity</a:t>
          </a:r>
        </a:p>
      </cdr:txBody>
    </cdr:sp>
  </cdr:relSizeAnchor>
  <cdr:relSizeAnchor xmlns:cdr="http://schemas.openxmlformats.org/drawingml/2006/chartDrawing">
    <cdr:from>
      <cdr:x>0.12646</cdr:x>
      <cdr:y>0.21487</cdr:y>
    </cdr:from>
    <cdr:to>
      <cdr:x>0.9332</cdr:x>
      <cdr:y>0.21555</cdr:y>
    </cdr:to>
    <cdr:cxnSp macro="">
      <cdr:nvCxnSpPr>
        <cdr:cNvPr id="5" name="Straight Connector 4"/>
        <cdr:cNvCxnSpPr/>
      </cdr:nvCxnSpPr>
      <cdr:spPr>
        <a:xfrm xmlns:a="http://schemas.openxmlformats.org/drawingml/2006/main" flipV="1">
          <a:off x="1140978" y="1419688"/>
          <a:ext cx="7278958" cy="4511"/>
        </a:xfrm>
        <a:prstGeom xmlns:a="http://schemas.openxmlformats.org/drawingml/2006/main" prst="line">
          <a:avLst/>
        </a:prstGeom>
        <a:ln xmlns:a="http://schemas.openxmlformats.org/drawingml/2006/main" w="285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0.29256</cdr:x>
      <cdr:y>0.16921</cdr:y>
    </cdr:from>
    <cdr:to>
      <cdr:x>0.5</cdr:x>
      <cdr:y>0.20679</cdr:y>
    </cdr:to>
    <cdr:sp macro="" textlink="">
      <cdr:nvSpPr>
        <cdr:cNvPr id="6" name="TextBox 5"/>
        <cdr:cNvSpPr txBox="1"/>
      </cdr:nvSpPr>
      <cdr:spPr>
        <a:xfrm xmlns:a="http://schemas.openxmlformats.org/drawingml/2006/main">
          <a:off x="2639657" y="1117975"/>
          <a:ext cx="1871652" cy="248296"/>
        </a:xfrm>
        <a:prstGeom xmlns:a="http://schemas.openxmlformats.org/drawingml/2006/main" prst="rect">
          <a:avLst/>
        </a:prstGeom>
        <a:solidFill xmlns:a="http://schemas.openxmlformats.org/drawingml/2006/main">
          <a:schemeClr val="tx2"/>
        </a:solidFill>
      </cdr:spPr>
      <cdr:txBody>
        <a:bodyPr xmlns:a="http://schemas.openxmlformats.org/drawingml/2006/main" vertOverflow="clip" wrap="none" rtlCol="0"/>
        <a:lstStyle xmlns:a="http://schemas.openxmlformats.org/drawingml/2006/main"/>
        <a:p xmlns:a="http://schemas.openxmlformats.org/drawingml/2006/main">
          <a:r>
            <a:rPr lang="en-US" sz="1100" dirty="0"/>
            <a:t>Spillway Elevatio</a:t>
          </a:r>
          <a:r>
            <a:rPr lang="en-US" sz="1100" baseline="0" dirty="0"/>
            <a:t>n 712.0 feet</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0.73691</cdr:x>
      <cdr:y>0.40352</cdr:y>
    </cdr:from>
    <cdr:to>
      <cdr:x>0.94425</cdr:x>
      <cdr:y>0.4468</cdr:y>
    </cdr:to>
    <cdr:sp macro="" textlink="">
      <cdr:nvSpPr>
        <cdr:cNvPr id="2" name="TextBox 1"/>
        <cdr:cNvSpPr txBox="1"/>
      </cdr:nvSpPr>
      <cdr:spPr>
        <a:xfrm xmlns:a="http://schemas.openxmlformats.org/drawingml/2006/main">
          <a:off x="6738266" y="2767337"/>
          <a:ext cx="1895935" cy="296814"/>
        </a:xfrm>
        <a:prstGeom xmlns:a="http://schemas.openxmlformats.org/drawingml/2006/main" prst="rect">
          <a:avLst/>
        </a:prstGeom>
        <a:solidFill xmlns:a="http://schemas.openxmlformats.org/drawingml/2006/main">
          <a:schemeClr val="tx2"/>
        </a:solidFill>
      </cdr:spPr>
      <cdr:txBody>
        <a:bodyPr xmlns:a="http://schemas.openxmlformats.org/drawingml/2006/main" vertOverflow="clip" wrap="none" rtlCol="0"/>
        <a:lstStyle xmlns:a="http://schemas.openxmlformats.org/drawingml/2006/main"/>
        <a:p xmlns:a="http://schemas.openxmlformats.org/drawingml/2006/main">
          <a:r>
            <a:rPr lang="en-US" sz="1100" b="1" dirty="0">
              <a:solidFill>
                <a:srgbClr val="FF0000"/>
              </a:solidFill>
            </a:rPr>
            <a:t>Original Storage Capacity</a:t>
          </a:r>
        </a:p>
      </cdr:txBody>
    </cdr:sp>
  </cdr:relSizeAnchor>
  <cdr:relSizeAnchor xmlns:cdr="http://schemas.openxmlformats.org/drawingml/2006/chartDrawing">
    <cdr:from>
      <cdr:x>0.47039</cdr:x>
      <cdr:y>0.39937</cdr:y>
    </cdr:from>
    <cdr:to>
      <cdr:x>0.66573</cdr:x>
      <cdr:y>0.44151</cdr:y>
    </cdr:to>
    <cdr:sp macro="" textlink="">
      <cdr:nvSpPr>
        <cdr:cNvPr id="3" name="TextBox 2"/>
        <cdr:cNvSpPr txBox="1"/>
      </cdr:nvSpPr>
      <cdr:spPr>
        <a:xfrm xmlns:a="http://schemas.openxmlformats.org/drawingml/2006/main">
          <a:off x="4057622" y="2433497"/>
          <a:ext cx="1685071" cy="256772"/>
        </a:xfrm>
        <a:prstGeom xmlns:a="http://schemas.openxmlformats.org/drawingml/2006/main" prst="rect">
          <a:avLst/>
        </a:prstGeom>
        <a:solidFill xmlns:a="http://schemas.openxmlformats.org/drawingml/2006/main">
          <a:schemeClr val="tx2"/>
        </a:solidFill>
      </cdr:spPr>
      <cdr:txBody>
        <a:bodyPr xmlns:a="http://schemas.openxmlformats.org/drawingml/2006/main" vertOverflow="clip" wrap="none" rtlCol="0"/>
        <a:lstStyle xmlns:a="http://schemas.openxmlformats.org/drawingml/2006/main"/>
        <a:p xmlns:a="http://schemas.openxmlformats.org/drawingml/2006/main">
          <a:r>
            <a:rPr lang="en-US" sz="1100" b="1" dirty="0"/>
            <a:t>Current Storage Capacity</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2" cy="465138"/>
          </a:xfrm>
          <a:prstGeom prst="rect">
            <a:avLst/>
          </a:prstGeom>
        </p:spPr>
        <p:txBody>
          <a:bodyPr vert="horz" lIns="92294" tIns="46147" rIns="92294" bIns="46147" rtlCol="0"/>
          <a:lstStyle>
            <a:lvl1pPr algn="l">
              <a:defRPr sz="1100">
                <a:latin typeface="Arial" charset="0"/>
                <a:ea typeface="+mn-ea"/>
                <a:cs typeface="+mn-cs"/>
              </a:defRPr>
            </a:lvl1pPr>
          </a:lstStyle>
          <a:p>
            <a:pPr>
              <a:defRPr/>
            </a:pPr>
            <a:endParaRPr lang="en-US"/>
          </a:p>
        </p:txBody>
      </p:sp>
      <p:sp>
        <p:nvSpPr>
          <p:cNvPr id="3" name="Date Placeholder 2"/>
          <p:cNvSpPr>
            <a:spLocks noGrp="1"/>
          </p:cNvSpPr>
          <p:nvPr>
            <p:ph type="dt" sz="quarter" idx="1"/>
          </p:nvPr>
        </p:nvSpPr>
        <p:spPr>
          <a:xfrm>
            <a:off x="3884027" y="0"/>
            <a:ext cx="2972422" cy="465138"/>
          </a:xfrm>
          <a:prstGeom prst="rect">
            <a:avLst/>
          </a:prstGeom>
        </p:spPr>
        <p:txBody>
          <a:bodyPr vert="horz" wrap="square" lIns="92294" tIns="46147" rIns="92294" bIns="46147" numCol="1" anchor="t" anchorCtr="0" compatLnSpc="1">
            <a:prstTxWarp prst="textNoShape">
              <a:avLst/>
            </a:prstTxWarp>
          </a:bodyPr>
          <a:lstStyle>
            <a:lvl1pPr algn="r">
              <a:defRPr sz="1100"/>
            </a:lvl1pPr>
          </a:lstStyle>
          <a:p>
            <a:fld id="{61A2DE62-24B0-4972-852B-4785B8FCBE77}" type="datetimeFigureOut">
              <a:rPr lang="en-US"/>
              <a:pPr/>
              <a:t>5/16/2018</a:t>
            </a:fld>
            <a:endParaRPr lang="en-US"/>
          </a:p>
        </p:txBody>
      </p:sp>
      <p:sp>
        <p:nvSpPr>
          <p:cNvPr id="4" name="Footer Placeholder 3"/>
          <p:cNvSpPr>
            <a:spLocks noGrp="1"/>
          </p:cNvSpPr>
          <p:nvPr>
            <p:ph type="ftr" sz="quarter" idx="2"/>
          </p:nvPr>
        </p:nvSpPr>
        <p:spPr>
          <a:xfrm>
            <a:off x="1" y="8829675"/>
            <a:ext cx="2972422" cy="465138"/>
          </a:xfrm>
          <a:prstGeom prst="rect">
            <a:avLst/>
          </a:prstGeom>
        </p:spPr>
        <p:txBody>
          <a:bodyPr vert="horz" lIns="92294" tIns="46147" rIns="92294" bIns="46147" rtlCol="0" anchor="b"/>
          <a:lstStyle>
            <a:lvl1pPr algn="l">
              <a:defRPr sz="1100">
                <a:latin typeface="Arial"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884027" y="8829675"/>
            <a:ext cx="2972422" cy="465138"/>
          </a:xfrm>
          <a:prstGeom prst="rect">
            <a:avLst/>
          </a:prstGeom>
        </p:spPr>
        <p:txBody>
          <a:bodyPr vert="horz" wrap="square" lIns="92294" tIns="46147" rIns="92294" bIns="46147" numCol="1" anchor="b" anchorCtr="0" compatLnSpc="1">
            <a:prstTxWarp prst="textNoShape">
              <a:avLst/>
            </a:prstTxWarp>
          </a:bodyPr>
          <a:lstStyle>
            <a:lvl1pPr algn="r">
              <a:defRPr sz="1100"/>
            </a:lvl1pPr>
          </a:lstStyle>
          <a:p>
            <a:fld id="{603F1684-B626-4C74-9731-CBE8CE5003E4}" type="slidenum">
              <a:rPr lang="en-US"/>
              <a:pPr/>
              <a:t>‹#›</a:t>
            </a:fld>
            <a:endParaRPr lang="en-US"/>
          </a:p>
        </p:txBody>
      </p:sp>
    </p:spTree>
    <p:extLst>
      <p:ext uri="{BB962C8B-B14F-4D97-AF65-F5344CB8AC3E}">
        <p14:creationId xmlns:p14="http://schemas.microsoft.com/office/powerpoint/2010/main" val="36296536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2" cy="465138"/>
          </a:xfrm>
          <a:prstGeom prst="rect">
            <a:avLst/>
          </a:prstGeom>
        </p:spPr>
        <p:txBody>
          <a:bodyPr vert="horz" lIns="92294" tIns="46147" rIns="92294" bIns="46147" rtlCol="0"/>
          <a:lstStyle>
            <a:lvl1pPr algn="l">
              <a:defRPr sz="11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884027" y="0"/>
            <a:ext cx="2972422" cy="465138"/>
          </a:xfrm>
          <a:prstGeom prst="rect">
            <a:avLst/>
          </a:prstGeom>
        </p:spPr>
        <p:txBody>
          <a:bodyPr vert="horz" wrap="square" lIns="92294" tIns="46147" rIns="92294" bIns="46147" numCol="1" anchor="t" anchorCtr="0" compatLnSpc="1">
            <a:prstTxWarp prst="textNoShape">
              <a:avLst/>
            </a:prstTxWarp>
          </a:bodyPr>
          <a:lstStyle>
            <a:lvl1pPr algn="r">
              <a:defRPr sz="1100"/>
            </a:lvl1pPr>
          </a:lstStyle>
          <a:p>
            <a:fld id="{9ADC5788-3AFA-4451-BC67-BFEEAB944D67}" type="datetimeFigureOut">
              <a:rPr lang="en-US"/>
              <a:pPr/>
              <a:t>5/16/2018</a:t>
            </a:fld>
            <a:endParaRPr lang="en-US"/>
          </a:p>
        </p:txBody>
      </p:sp>
      <p:sp>
        <p:nvSpPr>
          <p:cNvPr id="4" name="Slide Image Placeholder 3"/>
          <p:cNvSpPr>
            <a:spLocks noGrp="1" noRot="1" noChangeAspect="1"/>
          </p:cNvSpPr>
          <p:nvPr>
            <p:ph type="sldImg" idx="2"/>
          </p:nvPr>
        </p:nvSpPr>
        <p:spPr>
          <a:xfrm>
            <a:off x="1106488" y="696913"/>
            <a:ext cx="4646612" cy="3486150"/>
          </a:xfrm>
          <a:prstGeom prst="rect">
            <a:avLst/>
          </a:prstGeom>
          <a:noFill/>
          <a:ln w="12700">
            <a:solidFill>
              <a:prstClr val="black"/>
            </a:solidFill>
          </a:ln>
        </p:spPr>
        <p:txBody>
          <a:bodyPr vert="horz" lIns="92294" tIns="46147" rIns="92294" bIns="46147" rtlCol="0" anchor="ctr"/>
          <a:lstStyle/>
          <a:p>
            <a:pPr lvl="0"/>
            <a:endParaRPr lang="en-US" noProof="0" dirty="0" smtClean="0"/>
          </a:p>
        </p:txBody>
      </p:sp>
      <p:sp>
        <p:nvSpPr>
          <p:cNvPr id="5" name="Notes Placeholder 4"/>
          <p:cNvSpPr>
            <a:spLocks noGrp="1"/>
          </p:cNvSpPr>
          <p:nvPr>
            <p:ph type="body" sz="quarter" idx="3"/>
          </p:nvPr>
        </p:nvSpPr>
        <p:spPr>
          <a:xfrm>
            <a:off x="686422" y="4416427"/>
            <a:ext cx="5485158" cy="4183063"/>
          </a:xfrm>
          <a:prstGeom prst="rect">
            <a:avLst/>
          </a:prstGeom>
        </p:spPr>
        <p:txBody>
          <a:bodyPr vert="horz" lIns="92294" tIns="46147" rIns="92294" bIns="46147"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1" y="8829675"/>
            <a:ext cx="2972422" cy="465138"/>
          </a:xfrm>
          <a:prstGeom prst="rect">
            <a:avLst/>
          </a:prstGeom>
        </p:spPr>
        <p:txBody>
          <a:bodyPr vert="horz" lIns="92294" tIns="46147" rIns="92294" bIns="46147" rtlCol="0" anchor="b"/>
          <a:lstStyle>
            <a:lvl1pPr algn="l">
              <a:defRPr sz="11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027" y="8829675"/>
            <a:ext cx="2972422" cy="465138"/>
          </a:xfrm>
          <a:prstGeom prst="rect">
            <a:avLst/>
          </a:prstGeom>
        </p:spPr>
        <p:txBody>
          <a:bodyPr vert="horz" wrap="square" lIns="92294" tIns="46147" rIns="92294" bIns="46147" numCol="1" anchor="b" anchorCtr="0" compatLnSpc="1">
            <a:prstTxWarp prst="textNoShape">
              <a:avLst/>
            </a:prstTxWarp>
          </a:bodyPr>
          <a:lstStyle>
            <a:lvl1pPr algn="r">
              <a:defRPr sz="1100"/>
            </a:lvl1pPr>
          </a:lstStyle>
          <a:p>
            <a:fld id="{06A0A3C6-4E22-46FB-836F-CA2C48EC4DC1}" type="slidenum">
              <a:rPr lang="en-US"/>
              <a:pPr/>
              <a:t>‹#›</a:t>
            </a:fld>
            <a:endParaRPr lang="en-US"/>
          </a:p>
        </p:txBody>
      </p:sp>
    </p:spTree>
    <p:extLst>
      <p:ext uri="{BB962C8B-B14F-4D97-AF65-F5344CB8AC3E}">
        <p14:creationId xmlns:p14="http://schemas.microsoft.com/office/powerpoint/2010/main" val="204033704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560329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As noted on the slide, while</a:t>
            </a:r>
            <a:r>
              <a:rPr lang="en-US" baseline="0" dirty="0" smtClean="0"/>
              <a:t> access and facilities are provided for recreation, water is not managed for this project purpose.</a:t>
            </a:r>
            <a:endParaRPr lang="en-US" dirty="0" smtClean="0"/>
          </a:p>
          <a:p>
            <a:pPr eaLnBrk="1" hangingPunct="1">
              <a:spcBef>
                <a:spcPct val="0"/>
              </a:spcBef>
            </a:pPr>
            <a:endParaRPr lang="en-US" dirty="0" smtClean="0"/>
          </a:p>
          <a:p>
            <a:pPr eaLnBrk="1" hangingPunct="1">
              <a:spcBef>
                <a:spcPct val="0"/>
              </a:spcBef>
            </a:pPr>
            <a:r>
              <a:rPr lang="en-US" dirty="0" smtClean="0"/>
              <a:t>Construction of the hydropower facility will not affect the release rates under the current water control plan.</a:t>
            </a:r>
            <a:r>
              <a:rPr lang="en-US" baseline="0" dirty="0" smtClean="0"/>
              <a:t>  Once the facility is complete it will change where a portion of the flow is passed through the dam (i.e., through the turbines instead of through the dam gates). </a:t>
            </a:r>
          </a:p>
          <a:p>
            <a:pPr eaLnBrk="1" hangingPunct="1">
              <a:spcBef>
                <a:spcPct val="0"/>
              </a:spcBef>
            </a:pPr>
            <a:endParaRPr lang="en-US" baseline="0" dirty="0" smtClean="0"/>
          </a:p>
          <a:p>
            <a:pPr eaLnBrk="1" hangingPunct="1">
              <a:spcBef>
                <a:spcPct val="0"/>
              </a:spcBef>
            </a:pPr>
            <a:r>
              <a:rPr lang="en-US" baseline="0" dirty="0" smtClean="0"/>
              <a:t>In evaluating potential changes to the water control plans, the hydropower operator is an important new stakeholder as changes to the water control plans have the potential to impact power production opportunities.</a:t>
            </a:r>
            <a:endParaRPr lang="en-US" dirty="0" smtClean="0"/>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E727EA8-AFEB-4A36-B36B-FDD7DEC4CF50}" type="slidenum">
              <a:rPr lang="en-US" smtClean="0">
                <a:solidFill>
                  <a:prstClr val="black"/>
                </a:solidFill>
              </a:rPr>
              <a:pPr/>
              <a:t>18</a:t>
            </a:fld>
            <a:endParaRPr lang="en-US" dirty="0" smtClean="0">
              <a:solidFill>
                <a:prstClr val="black"/>
              </a:solidFill>
            </a:endParaRPr>
          </a:p>
        </p:txBody>
      </p:sp>
    </p:spTree>
    <p:extLst>
      <p:ext uri="{BB962C8B-B14F-4D97-AF65-F5344CB8AC3E}">
        <p14:creationId xmlns:p14="http://schemas.microsoft.com/office/powerpoint/2010/main" val="762744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t>25</a:t>
            </a:fld>
            <a:endParaRPr lang="en-US"/>
          </a:p>
        </p:txBody>
      </p:sp>
    </p:spTree>
    <p:extLst>
      <p:ext uri="{BB962C8B-B14F-4D97-AF65-F5344CB8AC3E}">
        <p14:creationId xmlns:p14="http://schemas.microsoft.com/office/powerpoint/2010/main" val="2363639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userDrawn="1"/>
        </p:nvSpPr>
        <p:spPr>
          <a:xfrm>
            <a:off x="202702" y="165779"/>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userDrawn="1">
            <p:ph type="sldNum" sz="quarter" idx="10"/>
          </p:nvPr>
        </p:nvSpPr>
        <p:spPr/>
        <p:txBody>
          <a:body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p>
            <a:r>
              <a:rPr lang="en-US" smtClean="0"/>
              <a:t>File Name</a:t>
            </a:r>
            <a:endParaRPr lang="en-US" dirty="0"/>
          </a:p>
        </p:txBody>
      </p:sp>
      <p:sp>
        <p:nvSpPr>
          <p:cNvPr id="10" name="TextBox 9"/>
          <p:cNvSpPr txBox="1"/>
          <p:nvPr userDrawn="1"/>
        </p:nvSpPr>
        <p:spPr>
          <a:xfrm>
            <a:off x="457200" y="5525353"/>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2242102173"/>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4165473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588649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305043991"/>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601279489"/>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702481296"/>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5834379"/>
            <a:ext cx="6353175"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dirty="0"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304800" y="942975"/>
            <a:ext cx="8382000" cy="4761228"/>
          </a:xfrm>
        </p:spPr>
        <p:txBody>
          <a:bodyPr/>
          <a:lstStyle/>
          <a:p>
            <a:endParaRPr lang="en-US"/>
          </a:p>
        </p:txBody>
      </p:sp>
    </p:spTree>
    <p:extLst>
      <p:ext uri="{BB962C8B-B14F-4D97-AF65-F5344CB8AC3E}">
        <p14:creationId xmlns:p14="http://schemas.microsoft.com/office/powerpoint/2010/main" val="279750143"/>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3048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5720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smtClean="0"/>
              <a:t>File Name</a:t>
            </a:r>
            <a:endParaRPr lang="en-US" dirty="0"/>
          </a:p>
        </p:txBody>
      </p:sp>
    </p:spTree>
    <p:extLst>
      <p:ext uri="{BB962C8B-B14F-4D97-AF65-F5344CB8AC3E}">
        <p14:creationId xmlns:p14="http://schemas.microsoft.com/office/powerpoint/2010/main" val="1035961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6" name="Text Placeholder 3"/>
          <p:cNvSpPr>
            <a:spLocks noGrp="1"/>
          </p:cNvSpPr>
          <p:nvPr>
            <p:ph type="body" sz="quarter" idx="3"/>
          </p:nvPr>
        </p:nvSpPr>
        <p:spPr>
          <a:xfrm>
            <a:off x="4572000" y="1230511"/>
            <a:ext cx="4114800" cy="663266"/>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9" name="Text Placeholder 3"/>
          <p:cNvSpPr>
            <a:spLocks noGrp="1"/>
          </p:cNvSpPr>
          <p:nvPr>
            <p:ph type="body" sz="quarter" idx="13"/>
          </p:nvPr>
        </p:nvSpPr>
        <p:spPr>
          <a:xfrm>
            <a:off x="304800" y="1230511"/>
            <a:ext cx="4114800" cy="666241"/>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3" name="Content Placeholder 2"/>
          <p:cNvSpPr>
            <a:spLocks noGrp="1"/>
          </p:cNvSpPr>
          <p:nvPr>
            <p:ph sz="quarter" idx="15"/>
          </p:nvPr>
        </p:nvSpPr>
        <p:spPr>
          <a:xfrm>
            <a:off x="3048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5720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smtClean="0"/>
              <a:t>File Name</a:t>
            </a:r>
            <a:endParaRPr lang="en-US" dirty="0"/>
          </a:p>
        </p:txBody>
      </p:sp>
    </p:spTree>
    <p:extLst>
      <p:ext uri="{BB962C8B-B14F-4D97-AF65-F5344CB8AC3E}">
        <p14:creationId xmlns:p14="http://schemas.microsoft.com/office/powerpoint/2010/main" val="2302574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304800" y="1225550"/>
            <a:ext cx="26955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3095625" y="1225550"/>
            <a:ext cx="55911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smtClean="0"/>
              <a:t>File Name</a:t>
            </a:r>
            <a:endParaRPr lang="en-US" dirty="0"/>
          </a:p>
        </p:txBody>
      </p:sp>
    </p:spTree>
    <p:extLst>
      <p:ext uri="{BB962C8B-B14F-4D97-AF65-F5344CB8AC3E}">
        <p14:creationId xmlns:p14="http://schemas.microsoft.com/office/powerpoint/2010/main" val="290629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3048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5720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3048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quarter" idx="19"/>
          </p:nvPr>
        </p:nvSpPr>
        <p:spPr>
          <a:xfrm>
            <a:off x="45720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4" name="Straight Connector 3"/>
          <p:cNvCxnSpPr/>
          <p:nvPr userDrawn="1"/>
        </p:nvCxnSpPr>
        <p:spPr>
          <a:xfrm>
            <a:off x="304800" y="35496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92895" y="1225550"/>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00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userDrawn="1"/>
        </p:nvSpPr>
        <p:spPr>
          <a:xfrm>
            <a:off x="202702" y="165779"/>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userDrawn="1">
            <p:ph type="sldNum" sz="quarter" idx="10"/>
          </p:nvPr>
        </p:nvSpPr>
        <p:spPr/>
        <p:txBody>
          <a:body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p>
            <a:r>
              <a:rPr lang="en-US" dirty="0" smtClean="0"/>
              <a:t>File Name</a:t>
            </a:r>
            <a:endParaRPr lang="en-US" dirty="0"/>
          </a:p>
        </p:txBody>
      </p:sp>
    </p:spTree>
    <p:extLst>
      <p:ext uri="{BB962C8B-B14F-4D97-AF65-F5344CB8AC3E}">
        <p14:creationId xmlns:p14="http://schemas.microsoft.com/office/powerpoint/2010/main" val="3836264534"/>
      </p:ext>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4572000" y="942975"/>
            <a:ext cx="4114800" cy="663266"/>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7" name="Text Placeholder 3"/>
          <p:cNvSpPr>
            <a:spLocks noGrp="1"/>
          </p:cNvSpPr>
          <p:nvPr>
            <p:ph type="body" sz="quarter" idx="13"/>
          </p:nvPr>
        </p:nvSpPr>
        <p:spPr>
          <a:xfrm>
            <a:off x="304800" y="942975"/>
            <a:ext cx="4114800" cy="666241"/>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8" name="Content Placeholder 2"/>
          <p:cNvSpPr>
            <a:spLocks noGrp="1"/>
          </p:cNvSpPr>
          <p:nvPr>
            <p:ph sz="quarter" idx="15"/>
          </p:nvPr>
        </p:nvSpPr>
        <p:spPr>
          <a:xfrm>
            <a:off x="3048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quarter" idx="16"/>
          </p:nvPr>
        </p:nvSpPr>
        <p:spPr>
          <a:xfrm>
            <a:off x="45720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53473780"/>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8" name="Content Placeholder 2"/>
          <p:cNvSpPr>
            <a:spLocks noGrp="1"/>
          </p:cNvSpPr>
          <p:nvPr>
            <p:ph sz="quarter" idx="15"/>
          </p:nvPr>
        </p:nvSpPr>
        <p:spPr>
          <a:xfrm>
            <a:off x="3048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quarter" idx="16"/>
          </p:nvPr>
        </p:nvSpPr>
        <p:spPr>
          <a:xfrm>
            <a:off x="45720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97259812"/>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7" name="Content Placeholder 2"/>
          <p:cNvSpPr>
            <a:spLocks noGrp="1"/>
          </p:cNvSpPr>
          <p:nvPr>
            <p:ph sz="quarter" idx="15"/>
          </p:nvPr>
        </p:nvSpPr>
        <p:spPr>
          <a:xfrm>
            <a:off x="304800" y="942975"/>
            <a:ext cx="26955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3095625" y="942975"/>
            <a:ext cx="55911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89307060"/>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16" name="Content Placeholder 2"/>
          <p:cNvSpPr>
            <a:spLocks noGrp="1"/>
          </p:cNvSpPr>
          <p:nvPr>
            <p:ph sz="quarter" idx="15"/>
          </p:nvPr>
        </p:nvSpPr>
        <p:spPr>
          <a:xfrm>
            <a:off x="3048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sz="quarter" idx="16"/>
          </p:nvPr>
        </p:nvSpPr>
        <p:spPr>
          <a:xfrm>
            <a:off x="45720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sz="quarter" idx="18"/>
          </p:nvPr>
        </p:nvSpPr>
        <p:spPr>
          <a:xfrm>
            <a:off x="3048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2"/>
          <p:cNvSpPr>
            <a:spLocks noGrp="1"/>
          </p:cNvSpPr>
          <p:nvPr>
            <p:ph sz="quarter" idx="19"/>
          </p:nvPr>
        </p:nvSpPr>
        <p:spPr>
          <a:xfrm>
            <a:off x="45720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20" name="Straight Connector 19"/>
          <p:cNvCxnSpPr/>
          <p:nvPr userDrawn="1"/>
        </p:nvCxnSpPr>
        <p:spPr>
          <a:xfrm>
            <a:off x="304800" y="34099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92895" y="942975"/>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61302"/>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smtClean="0"/>
              <a:t>Click to edit Master title style</a:t>
            </a:r>
          </a:p>
        </p:txBody>
      </p:sp>
      <p:sp>
        <p:nvSpPr>
          <p:cNvPr id="6" name="Text Placeholder 5"/>
          <p:cNvSpPr>
            <a:spLocks noGrp="1"/>
          </p:cNvSpPr>
          <p:nvPr>
            <p:ph type="body" sz="quarter" idx="12"/>
          </p:nvPr>
        </p:nvSpPr>
        <p:spPr>
          <a:xfrm>
            <a:off x="304800" y="3687763"/>
            <a:ext cx="8382000" cy="854075"/>
          </a:xfrm>
        </p:spPr>
        <p:txBody>
          <a:bodyPr/>
          <a:lstStyle>
            <a:lvl1pPr marL="0" indent="0">
              <a:defRPr>
                <a:solidFill>
                  <a:schemeClr val="tx1">
                    <a:lumMod val="75000"/>
                    <a:lumOff val="25000"/>
                  </a:schemeClr>
                </a:solidFill>
              </a:defRPr>
            </a:lvl1pPr>
          </a:lstStyle>
          <a:p>
            <a:pPr lvl="0"/>
            <a:r>
              <a:rPr lang="en-US" dirty="0" smtClean="0"/>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248233862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194774769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Tree>
    <p:extLst>
      <p:ext uri="{BB962C8B-B14F-4D97-AF65-F5344CB8AC3E}">
        <p14:creationId xmlns:p14="http://schemas.microsoft.com/office/powerpoint/2010/main" val="191335938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144544639"/>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a:p>
        </p:txBody>
      </p:sp>
    </p:spTree>
    <p:extLst>
      <p:ext uri="{BB962C8B-B14F-4D97-AF65-F5344CB8AC3E}">
        <p14:creationId xmlns:p14="http://schemas.microsoft.com/office/powerpoint/2010/main" val="263149059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smtClean="0"/>
              <a:t>File Name</a:t>
            </a:r>
            <a:endParaRPr lang="en-US" dirty="0"/>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pPr/>
              <a:t>‹#›</a:t>
            </a:fld>
            <a:endParaRPr lang="en-US" dirty="0"/>
          </a:p>
        </p:txBody>
      </p:sp>
    </p:spTree>
    <p:extLst>
      <p:ext uri="{BB962C8B-B14F-4D97-AF65-F5344CB8AC3E}">
        <p14:creationId xmlns:p14="http://schemas.microsoft.com/office/powerpoint/2010/main" val="2916763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202702" y="161925"/>
            <a:ext cx="8103097"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userDrawn="1">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
        <p:nvSpPr>
          <p:cNvPr id="12" name="TextBox 11"/>
          <p:cNvSpPr txBox="1"/>
          <p:nvPr userDrawn="1"/>
        </p:nvSpPr>
        <p:spPr>
          <a:xfrm>
            <a:off x="457200" y="5516644"/>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4043718914"/>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smtClean="0"/>
              <a:t>File Name</a:t>
            </a:r>
            <a:endParaRPr lang="en-US"/>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pPr/>
              <a:t>‹#›</a:t>
            </a:fld>
            <a:endParaRPr lang="en-US"/>
          </a:p>
        </p:txBody>
      </p:sp>
    </p:spTree>
    <p:extLst>
      <p:ext uri="{BB962C8B-B14F-4D97-AF65-F5344CB8AC3E}">
        <p14:creationId xmlns:p14="http://schemas.microsoft.com/office/powerpoint/2010/main" val="1309827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File Name</a:t>
            </a:r>
            <a:endParaRPr lang="en-US" dirty="0"/>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a:p>
        </p:txBody>
      </p:sp>
    </p:spTree>
    <p:extLst>
      <p:ext uri="{BB962C8B-B14F-4D97-AF65-F5344CB8AC3E}">
        <p14:creationId xmlns:p14="http://schemas.microsoft.com/office/powerpoint/2010/main" val="1940219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F38B684-C6B3-4B82-9153-7FF3864660E8}" type="slidenum">
              <a:rPr lang="en-US"/>
              <a:pPr/>
              <a:t>‹#›</a:t>
            </a:fld>
            <a:endParaRPr lang="en-US" dirty="0"/>
          </a:p>
        </p:txBody>
      </p:sp>
    </p:spTree>
    <p:extLst>
      <p:ext uri="{BB962C8B-B14F-4D97-AF65-F5344CB8AC3E}">
        <p14:creationId xmlns:p14="http://schemas.microsoft.com/office/powerpoint/2010/main" val="41682833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268A0BA-21DC-4E6F-9027-BCEFE7CEA222}" type="datetimeFigureOut">
              <a:rPr lang="en-US" smtClean="0"/>
              <a:pPr/>
              <a:t>5/16/2018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CFD3B2B-B7A9-4254-A7A0-D12CA504552B}" type="slidenum">
              <a:rPr lang="en-US" smtClean="0"/>
              <a:pPr/>
              <a:t>‹#›</a:t>
            </a:fld>
            <a:endParaRPr lang="en-US" dirty="0"/>
          </a:p>
        </p:txBody>
      </p:sp>
    </p:spTree>
    <p:extLst>
      <p:ext uri="{BB962C8B-B14F-4D97-AF65-F5344CB8AC3E}">
        <p14:creationId xmlns:p14="http://schemas.microsoft.com/office/powerpoint/2010/main" val="2132429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2278964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1013158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79790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13587335"/>
      </p:ext>
    </p:extLst>
  </p:cSld>
  <p:clrMapOvr>
    <a:masterClrMapping/>
  </p:clrMapOvr>
  <p:extLst mod="1">
    <p:ext uri="{DCECCB84-F9BA-43D5-87BE-67443E8EF086}">
      <p15:sldGuideLst xmlns:p15="http://schemas.microsoft.com/office/powerpoint/2012/main">
        <p15:guide id="4294967295" orient="horz" pos="594">
          <p15:clr>
            <a:srgbClr val="FBAE40"/>
          </p15:clr>
        </p15:guide>
        <p15:guide id="4294967295" orient="horz" pos="51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2203451872"/>
      </p:ext>
    </p:extLst>
  </p:cSld>
  <p:clrMapOvr>
    <a:masterClrMapping/>
  </p:clrMapOvr>
  <p:extLst mod="1">
    <p:ext uri="{DCECCB84-F9BA-43D5-87BE-67443E8EF086}">
      <p15:sldGuideLst xmlns:p15="http://schemas.microsoft.com/office/powerpoint/2012/main">
        <p15:guide id="4294967295" orient="horz" pos="594">
          <p15:clr>
            <a:srgbClr val="FBAE40"/>
          </p15:clr>
        </p15:guide>
        <p15:guide id="4294967295" orient="horz" pos="51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1819762708"/>
      </p:ext>
    </p:extLst>
  </p:cSld>
  <p:clrMapOvr>
    <a:masterClrMapping/>
  </p:clrMapOvr>
  <p:extLst mod="1">
    <p:ext uri="{DCECCB84-F9BA-43D5-87BE-67443E8EF086}">
      <p15:sldGuideLst xmlns:p15="http://schemas.microsoft.com/office/powerpoint/2012/main">
        <p15:guide id="4294967295" orient="horz" pos="594">
          <p15:clr>
            <a:srgbClr val="FBAE40"/>
          </p15:clr>
        </p15:guide>
        <p15:guide id="4294967295" orient="horz" pos="5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202702" y="161925"/>
            <a:ext cx="8103097"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userDrawn="1">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Tree>
    <p:extLst>
      <p:ext uri="{BB962C8B-B14F-4D97-AF65-F5344CB8AC3E}">
        <p14:creationId xmlns:p14="http://schemas.microsoft.com/office/powerpoint/2010/main" val="2340974299"/>
      </p:ext>
    </p:extLst>
  </p:cSld>
  <p:clrMapOvr>
    <a:masterClrMapping/>
  </p:clrMapOvr>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5834379"/>
            <a:ext cx="6353175"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dirty="0"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3" name="Picture Placeholder 2"/>
          <p:cNvSpPr>
            <a:spLocks noGrp="1"/>
          </p:cNvSpPr>
          <p:nvPr>
            <p:ph type="pic" sz="quarter" idx="12"/>
          </p:nvPr>
        </p:nvSpPr>
        <p:spPr>
          <a:xfrm>
            <a:off x="304800" y="942975"/>
            <a:ext cx="8382000" cy="4761228"/>
          </a:xfrm>
        </p:spPr>
        <p:txBody>
          <a:bodyPr/>
          <a:lstStyle/>
          <a:p>
            <a:endParaRPr lang="en-US" dirty="0"/>
          </a:p>
        </p:txBody>
      </p:sp>
    </p:spTree>
    <p:extLst>
      <p:ext uri="{BB962C8B-B14F-4D97-AF65-F5344CB8AC3E}">
        <p14:creationId xmlns:p14="http://schemas.microsoft.com/office/powerpoint/2010/main" val="689657120"/>
      </p:ext>
    </p:extLst>
  </p:cSld>
  <p:clrMapOvr>
    <a:masterClrMapping/>
  </p:clrMapOvr>
  <p:extLst mod="1">
    <p:ext uri="{DCECCB84-F9BA-43D5-87BE-67443E8EF086}">
      <p15:sldGuideLst xmlns:p15="http://schemas.microsoft.com/office/powerpoint/2012/main">
        <p15:guide id="4294967295" orient="horz" pos="594">
          <p15:clr>
            <a:srgbClr val="FBAE40"/>
          </p15:clr>
        </p15:guide>
        <p15:guide id="4294967295" orient="horz" pos="51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3048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5720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38785086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6" name="Text Placeholder 3"/>
          <p:cNvSpPr>
            <a:spLocks noGrp="1"/>
          </p:cNvSpPr>
          <p:nvPr>
            <p:ph type="body" sz="quarter" idx="3"/>
          </p:nvPr>
        </p:nvSpPr>
        <p:spPr>
          <a:xfrm>
            <a:off x="4572000" y="1230511"/>
            <a:ext cx="4114800" cy="663266"/>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9" name="Text Placeholder 3"/>
          <p:cNvSpPr>
            <a:spLocks noGrp="1"/>
          </p:cNvSpPr>
          <p:nvPr>
            <p:ph type="body" sz="quarter" idx="13"/>
          </p:nvPr>
        </p:nvSpPr>
        <p:spPr>
          <a:xfrm>
            <a:off x="304800" y="1230511"/>
            <a:ext cx="4114800" cy="666241"/>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3" name="Content Placeholder 2"/>
          <p:cNvSpPr>
            <a:spLocks noGrp="1"/>
          </p:cNvSpPr>
          <p:nvPr>
            <p:ph sz="quarter" idx="15"/>
          </p:nvPr>
        </p:nvSpPr>
        <p:spPr>
          <a:xfrm>
            <a:off x="3048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5720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39566303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304800" y="1225550"/>
            <a:ext cx="26955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3095625" y="1225550"/>
            <a:ext cx="55911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36670423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3048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5720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6" name="Content Placeholder 2"/>
          <p:cNvSpPr>
            <a:spLocks noGrp="1"/>
          </p:cNvSpPr>
          <p:nvPr>
            <p:ph sz="quarter" idx="18"/>
          </p:nvPr>
        </p:nvSpPr>
        <p:spPr>
          <a:xfrm>
            <a:off x="3048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quarter" idx="19"/>
          </p:nvPr>
        </p:nvSpPr>
        <p:spPr>
          <a:xfrm>
            <a:off x="45720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4" name="Straight Connector 3"/>
          <p:cNvCxnSpPr/>
          <p:nvPr userDrawn="1"/>
        </p:nvCxnSpPr>
        <p:spPr>
          <a:xfrm>
            <a:off x="304800" y="35496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92895" y="1225550"/>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431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6" name="Text Placeholder 3"/>
          <p:cNvSpPr>
            <a:spLocks noGrp="1"/>
          </p:cNvSpPr>
          <p:nvPr>
            <p:ph type="body" sz="quarter" idx="3"/>
          </p:nvPr>
        </p:nvSpPr>
        <p:spPr>
          <a:xfrm>
            <a:off x="4572000" y="942975"/>
            <a:ext cx="4114800" cy="663266"/>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7" name="Text Placeholder 3"/>
          <p:cNvSpPr>
            <a:spLocks noGrp="1"/>
          </p:cNvSpPr>
          <p:nvPr>
            <p:ph type="body" sz="quarter" idx="13"/>
          </p:nvPr>
        </p:nvSpPr>
        <p:spPr>
          <a:xfrm>
            <a:off x="304800" y="942975"/>
            <a:ext cx="4114800" cy="666241"/>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8" name="Content Placeholder 2"/>
          <p:cNvSpPr>
            <a:spLocks noGrp="1"/>
          </p:cNvSpPr>
          <p:nvPr>
            <p:ph sz="quarter" idx="15"/>
          </p:nvPr>
        </p:nvSpPr>
        <p:spPr>
          <a:xfrm>
            <a:off x="3048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quarter" idx="16"/>
          </p:nvPr>
        </p:nvSpPr>
        <p:spPr>
          <a:xfrm>
            <a:off x="45720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2078611"/>
      </p:ext>
    </p:extLst>
  </p:cSld>
  <p:clrMapOvr>
    <a:masterClrMapping/>
  </p:clrMapOvr>
  <p:extLst mod="1">
    <p:ext uri="{DCECCB84-F9BA-43D5-87BE-67443E8EF086}">
      <p15:sldGuideLst xmlns:p15="http://schemas.microsoft.com/office/powerpoint/2012/main">
        <p15:guide id="4294967295" orient="horz" pos="594">
          <p15:clr>
            <a:srgbClr val="FBAE40"/>
          </p15:clr>
        </p15:guide>
        <p15:guide id="4294967295" orient="horz" pos="51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8" name="Content Placeholder 2"/>
          <p:cNvSpPr>
            <a:spLocks noGrp="1"/>
          </p:cNvSpPr>
          <p:nvPr>
            <p:ph sz="quarter" idx="15"/>
          </p:nvPr>
        </p:nvSpPr>
        <p:spPr>
          <a:xfrm>
            <a:off x="3048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quarter" idx="16"/>
          </p:nvPr>
        </p:nvSpPr>
        <p:spPr>
          <a:xfrm>
            <a:off x="45720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15821860"/>
      </p:ext>
    </p:extLst>
  </p:cSld>
  <p:clrMapOvr>
    <a:masterClrMapping/>
  </p:clrMapOvr>
  <p:extLst mod="1">
    <p:ext uri="{DCECCB84-F9BA-43D5-87BE-67443E8EF086}">
      <p15:sldGuideLst xmlns:p15="http://schemas.microsoft.com/office/powerpoint/2012/main">
        <p15:guide id="4294967295" orient="horz" pos="594">
          <p15:clr>
            <a:srgbClr val="FBAE40"/>
          </p15:clr>
        </p15:guide>
        <p15:guide id="4294967295" orient="horz" pos="51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7" name="Content Placeholder 2"/>
          <p:cNvSpPr>
            <a:spLocks noGrp="1"/>
          </p:cNvSpPr>
          <p:nvPr>
            <p:ph sz="quarter" idx="15"/>
          </p:nvPr>
        </p:nvSpPr>
        <p:spPr>
          <a:xfrm>
            <a:off x="304800" y="942975"/>
            <a:ext cx="26955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3095625" y="942975"/>
            <a:ext cx="55911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5257207"/>
      </p:ext>
    </p:extLst>
  </p:cSld>
  <p:clrMapOvr>
    <a:masterClrMapping/>
  </p:clrMapOvr>
  <p:extLst mod="1">
    <p:ext uri="{DCECCB84-F9BA-43D5-87BE-67443E8EF086}">
      <p15:sldGuideLst xmlns:p15="http://schemas.microsoft.com/office/powerpoint/2012/main">
        <p15:guide id="4294967295" orient="horz" pos="594">
          <p15:clr>
            <a:srgbClr val="FBAE40"/>
          </p15:clr>
        </p15:guide>
        <p15:guide id="4294967295" orient="horz" pos="51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16" name="Content Placeholder 2"/>
          <p:cNvSpPr>
            <a:spLocks noGrp="1"/>
          </p:cNvSpPr>
          <p:nvPr>
            <p:ph sz="quarter" idx="15"/>
          </p:nvPr>
        </p:nvSpPr>
        <p:spPr>
          <a:xfrm>
            <a:off x="3048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sz="quarter" idx="16"/>
          </p:nvPr>
        </p:nvSpPr>
        <p:spPr>
          <a:xfrm>
            <a:off x="45720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sz="quarter" idx="18"/>
          </p:nvPr>
        </p:nvSpPr>
        <p:spPr>
          <a:xfrm>
            <a:off x="3048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2"/>
          <p:cNvSpPr>
            <a:spLocks noGrp="1"/>
          </p:cNvSpPr>
          <p:nvPr>
            <p:ph sz="quarter" idx="19"/>
          </p:nvPr>
        </p:nvSpPr>
        <p:spPr>
          <a:xfrm>
            <a:off x="45720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20" name="Straight Connector 19"/>
          <p:cNvCxnSpPr/>
          <p:nvPr userDrawn="1"/>
        </p:nvCxnSpPr>
        <p:spPr>
          <a:xfrm>
            <a:off x="304800" y="34099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92895" y="942975"/>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246778"/>
      </p:ext>
    </p:extLst>
  </p:cSld>
  <p:clrMapOvr>
    <a:masterClrMapping/>
  </p:clrMapOvr>
  <p:extLst mod="1">
    <p:ext uri="{DCECCB84-F9BA-43D5-87BE-67443E8EF086}">
      <p15:sldGuideLst xmlns:p15="http://schemas.microsoft.com/office/powerpoint/2012/main">
        <p15:guide id="4294967295" orient="horz" pos="594">
          <p15:clr>
            <a:srgbClr val="FBAE40"/>
          </p15:clr>
        </p15:guide>
        <p15:guide id="4294967295" orient="horz" pos="51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smtClean="0"/>
              <a:t>Click to edit Master title style</a:t>
            </a:r>
          </a:p>
        </p:txBody>
      </p:sp>
      <p:sp>
        <p:nvSpPr>
          <p:cNvPr id="6" name="Text Placeholder 5"/>
          <p:cNvSpPr>
            <a:spLocks noGrp="1"/>
          </p:cNvSpPr>
          <p:nvPr>
            <p:ph type="body" sz="quarter" idx="12"/>
          </p:nvPr>
        </p:nvSpPr>
        <p:spPr>
          <a:xfrm>
            <a:off x="304800" y="3687763"/>
            <a:ext cx="8382000" cy="854075"/>
          </a:xfrm>
        </p:spPr>
        <p:txBody>
          <a:bodyPr/>
          <a:lstStyle>
            <a:lvl1pPr marL="0" indent="0">
              <a:defRPr>
                <a:solidFill>
                  <a:schemeClr val="tx1">
                    <a:lumMod val="75000"/>
                    <a:lumOff val="25000"/>
                  </a:schemeClr>
                </a:solidFill>
              </a:defRPr>
            </a:lvl1pPr>
          </a:lstStyle>
          <a:p>
            <a:pPr lvl="0"/>
            <a:r>
              <a:rPr lang="en-US" dirty="0" smtClean="0"/>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dirty="0"/>
          </a:p>
        </p:txBody>
      </p:sp>
    </p:spTree>
    <p:extLst>
      <p:ext uri="{BB962C8B-B14F-4D97-AF65-F5344CB8AC3E}">
        <p14:creationId xmlns:p14="http://schemas.microsoft.com/office/powerpoint/2010/main" val="28466833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
        <p:nvSpPr>
          <p:cNvPr id="14" name="TextBox 13"/>
          <p:cNvSpPr txBox="1"/>
          <p:nvPr userDrawn="1"/>
        </p:nvSpPr>
        <p:spPr>
          <a:xfrm>
            <a:off x="457200" y="5525353"/>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2407778240"/>
      </p:ext>
    </p:extLst>
  </p:cSld>
  <p:clrMapOvr>
    <a:masterClrMapping/>
  </p:clrMapOvr>
  <p:extLst mod="1">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3"/>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dirty="0"/>
          </a:p>
        </p:txBody>
      </p:sp>
    </p:spTree>
    <p:extLst>
      <p:ext uri="{BB962C8B-B14F-4D97-AF65-F5344CB8AC3E}">
        <p14:creationId xmlns:p14="http://schemas.microsoft.com/office/powerpoint/2010/main" val="47153056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dirty="0"/>
          </a:p>
        </p:txBody>
      </p:sp>
    </p:spTree>
    <p:extLst>
      <p:ext uri="{BB962C8B-B14F-4D97-AF65-F5344CB8AC3E}">
        <p14:creationId xmlns:p14="http://schemas.microsoft.com/office/powerpoint/2010/main" val="338184568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873165424"/>
      </p:ext>
    </p:extLst>
  </p:cSld>
  <p:clrMapOvr>
    <a:masterClrMapping/>
  </p:clrMapOvr>
  <p:extLst mod="1">
    <p:ext uri="{DCECCB84-F9BA-43D5-87BE-67443E8EF086}">
      <p15:sldGuideLst xmlns:p15="http://schemas.microsoft.com/office/powerpoint/2012/main">
        <p15:guide id="4294967295" orient="horz" pos="594">
          <p15:clr>
            <a:srgbClr val="FBAE40"/>
          </p15:clr>
        </p15:guide>
        <p15:guide id="4294967295" orient="horz" pos="51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dirty="0"/>
          </a:p>
        </p:txBody>
      </p:sp>
    </p:spTree>
    <p:extLst>
      <p:ext uri="{BB962C8B-B14F-4D97-AF65-F5344CB8AC3E}">
        <p14:creationId xmlns:p14="http://schemas.microsoft.com/office/powerpoint/2010/main" val="140222120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smtClean="0">
                <a:solidFill>
                  <a:srgbClr val="83847A"/>
                </a:solidFill>
              </a:rPr>
              <a:t>File Name</a:t>
            </a:r>
            <a:endParaRPr lang="en-US" dirty="0">
              <a:solidFill>
                <a:srgbClr val="83847A"/>
              </a:solidFill>
            </a:endParaRPr>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solidFill>
                  <a:srgbClr val="83847A"/>
                </a:solidFill>
              </a:rPr>
              <a:pPr/>
              <a:t>‹#›</a:t>
            </a:fld>
            <a:endParaRPr lang="en-US" dirty="0">
              <a:solidFill>
                <a:srgbClr val="83847A"/>
              </a:solidFill>
            </a:endParaRPr>
          </a:p>
        </p:txBody>
      </p:sp>
    </p:spTree>
    <p:extLst>
      <p:ext uri="{BB962C8B-B14F-4D97-AF65-F5344CB8AC3E}">
        <p14:creationId xmlns:p14="http://schemas.microsoft.com/office/powerpoint/2010/main" val="23794608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dirty="0" smtClean="0">
                <a:solidFill>
                  <a:srgbClr val="FFFFFF">
                    <a:lumMod val="95000"/>
                  </a:srgbClr>
                </a:solidFill>
              </a:rPr>
              <a:t>File Name</a:t>
            </a:r>
            <a:endParaRPr lang="en-US" dirty="0">
              <a:solidFill>
                <a:srgbClr val="FFFFFF">
                  <a:lumMod val="95000"/>
                </a:srgbClr>
              </a:solidFill>
            </a:endParaRPr>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solidFill>
                  <a:srgbClr val="FFFFFF">
                    <a:lumMod val="95000"/>
                  </a:srgbClr>
                </a:solidFill>
              </a:rPr>
              <a:pPr/>
              <a:t>‹#›</a:t>
            </a:fld>
            <a:endParaRPr lang="en-US" dirty="0">
              <a:solidFill>
                <a:srgbClr val="FFFFFF">
                  <a:lumMod val="95000"/>
                </a:srgbClr>
              </a:solidFill>
            </a:endParaRPr>
          </a:p>
        </p:txBody>
      </p:sp>
    </p:spTree>
    <p:extLst>
      <p:ext uri="{BB962C8B-B14F-4D97-AF65-F5344CB8AC3E}">
        <p14:creationId xmlns:p14="http://schemas.microsoft.com/office/powerpoint/2010/main" val="1408132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dirty="0"/>
          </a:p>
        </p:txBody>
      </p:sp>
    </p:spTree>
    <p:extLst>
      <p:ext uri="{BB962C8B-B14F-4D97-AF65-F5344CB8AC3E}">
        <p14:creationId xmlns:p14="http://schemas.microsoft.com/office/powerpoint/2010/main" val="24643682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F38B684-C6B3-4B82-9153-7FF3864660E8}" type="slidenum">
              <a:rPr lang="en-US"/>
              <a:pPr/>
              <a:t>‹#›</a:t>
            </a:fld>
            <a:endParaRPr lang="en-US" dirty="0"/>
          </a:p>
        </p:txBody>
      </p:sp>
    </p:spTree>
    <p:extLst>
      <p:ext uri="{BB962C8B-B14F-4D97-AF65-F5344CB8AC3E}">
        <p14:creationId xmlns:p14="http://schemas.microsoft.com/office/powerpoint/2010/main" val="31941747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39300582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1849252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Tree>
    <p:extLst>
      <p:ext uri="{BB962C8B-B14F-4D97-AF65-F5344CB8AC3E}">
        <p14:creationId xmlns:p14="http://schemas.microsoft.com/office/powerpoint/2010/main" val="1610357477"/>
      </p:ext>
    </p:extLst>
  </p:cSld>
  <p:clrMapOvr>
    <a:masterClrMapping/>
  </p:clrMapOvr>
  <p:extLst mod="1">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24844274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705927399"/>
      </p:ext>
    </p:extLst>
  </p:cSld>
  <p:clrMapOvr>
    <a:masterClrMapping/>
  </p:clrMapOvr>
  <p:extLst mod="1">
    <p:ext uri="{DCECCB84-F9BA-43D5-87BE-67443E8EF086}">
      <p15:sldGuideLst xmlns:p15="http://schemas.microsoft.com/office/powerpoint/2012/main">
        <p15:guide id="4294967295" orient="horz" pos="594">
          <p15:clr>
            <a:srgbClr val="FBAE40"/>
          </p15:clr>
        </p15:guide>
        <p15:guide id="4294967295" orient="horz" pos="51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2753399768"/>
      </p:ext>
    </p:extLst>
  </p:cSld>
  <p:clrMapOvr>
    <a:masterClrMapping/>
  </p:clrMapOvr>
  <p:extLst mod="1">
    <p:ext uri="{DCECCB84-F9BA-43D5-87BE-67443E8EF086}">
      <p15:sldGuideLst xmlns:p15="http://schemas.microsoft.com/office/powerpoint/2012/main">
        <p15:guide id="4294967295" orient="horz" pos="594">
          <p15:clr>
            <a:srgbClr val="FBAE40"/>
          </p15:clr>
        </p15:guide>
        <p15:guide id="4294967295" orient="horz" pos="51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3059692798"/>
      </p:ext>
    </p:extLst>
  </p:cSld>
  <p:clrMapOvr>
    <a:masterClrMapping/>
  </p:clrMapOvr>
  <p:extLst mod="1">
    <p:ext uri="{DCECCB84-F9BA-43D5-87BE-67443E8EF086}">
      <p15:sldGuideLst xmlns:p15="http://schemas.microsoft.com/office/powerpoint/2012/main">
        <p15:guide id="4294967295" orient="horz" pos="594">
          <p15:clr>
            <a:srgbClr val="FBAE40"/>
          </p15:clr>
        </p15:guide>
        <p15:guide id="4294967295" orient="horz" pos="51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5834379"/>
            <a:ext cx="6353175"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dirty="0"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3" name="Picture Placeholder 2"/>
          <p:cNvSpPr>
            <a:spLocks noGrp="1"/>
          </p:cNvSpPr>
          <p:nvPr>
            <p:ph type="pic" sz="quarter" idx="12"/>
          </p:nvPr>
        </p:nvSpPr>
        <p:spPr>
          <a:xfrm>
            <a:off x="304800" y="942975"/>
            <a:ext cx="8382000" cy="4761228"/>
          </a:xfrm>
        </p:spPr>
        <p:txBody>
          <a:bodyPr/>
          <a:lstStyle/>
          <a:p>
            <a:endParaRPr lang="en-US" dirty="0"/>
          </a:p>
        </p:txBody>
      </p:sp>
    </p:spTree>
    <p:extLst>
      <p:ext uri="{BB962C8B-B14F-4D97-AF65-F5344CB8AC3E}">
        <p14:creationId xmlns:p14="http://schemas.microsoft.com/office/powerpoint/2010/main" val="3800069189"/>
      </p:ext>
    </p:extLst>
  </p:cSld>
  <p:clrMapOvr>
    <a:masterClrMapping/>
  </p:clrMapOvr>
  <p:extLst mod="1">
    <p:ext uri="{DCECCB84-F9BA-43D5-87BE-67443E8EF086}">
      <p15:sldGuideLst xmlns:p15="http://schemas.microsoft.com/office/powerpoint/2012/main">
        <p15:guide id="4294967295" orient="horz" pos="594">
          <p15:clr>
            <a:srgbClr val="FBAE40"/>
          </p15:clr>
        </p15:guide>
        <p15:guide id="4294967295" orient="horz" pos="51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3048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5720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35940103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6" name="Text Placeholder 3"/>
          <p:cNvSpPr>
            <a:spLocks noGrp="1"/>
          </p:cNvSpPr>
          <p:nvPr>
            <p:ph type="body" sz="quarter" idx="3"/>
          </p:nvPr>
        </p:nvSpPr>
        <p:spPr>
          <a:xfrm>
            <a:off x="4572000" y="1230511"/>
            <a:ext cx="4114800" cy="663266"/>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9" name="Text Placeholder 3"/>
          <p:cNvSpPr>
            <a:spLocks noGrp="1"/>
          </p:cNvSpPr>
          <p:nvPr>
            <p:ph type="body" sz="quarter" idx="13"/>
          </p:nvPr>
        </p:nvSpPr>
        <p:spPr>
          <a:xfrm>
            <a:off x="304800" y="1230511"/>
            <a:ext cx="4114800" cy="666241"/>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3" name="Content Placeholder 2"/>
          <p:cNvSpPr>
            <a:spLocks noGrp="1"/>
          </p:cNvSpPr>
          <p:nvPr>
            <p:ph sz="quarter" idx="15"/>
          </p:nvPr>
        </p:nvSpPr>
        <p:spPr>
          <a:xfrm>
            <a:off x="3048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5720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29583610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304800" y="1225550"/>
            <a:ext cx="26955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3095625" y="1225550"/>
            <a:ext cx="55911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40404737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3048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5720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6" name="Content Placeholder 2"/>
          <p:cNvSpPr>
            <a:spLocks noGrp="1"/>
          </p:cNvSpPr>
          <p:nvPr>
            <p:ph sz="quarter" idx="18"/>
          </p:nvPr>
        </p:nvSpPr>
        <p:spPr>
          <a:xfrm>
            <a:off x="3048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quarter" idx="19"/>
          </p:nvPr>
        </p:nvSpPr>
        <p:spPr>
          <a:xfrm>
            <a:off x="45720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4" name="Straight Connector 3"/>
          <p:cNvCxnSpPr/>
          <p:nvPr userDrawn="1"/>
        </p:nvCxnSpPr>
        <p:spPr>
          <a:xfrm>
            <a:off x="304800" y="35496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92895" y="1225550"/>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5906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6" name="Text Placeholder 3"/>
          <p:cNvSpPr>
            <a:spLocks noGrp="1"/>
          </p:cNvSpPr>
          <p:nvPr>
            <p:ph type="body" sz="quarter" idx="3"/>
          </p:nvPr>
        </p:nvSpPr>
        <p:spPr>
          <a:xfrm>
            <a:off x="4572000" y="942975"/>
            <a:ext cx="4114800" cy="663266"/>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7" name="Text Placeholder 3"/>
          <p:cNvSpPr>
            <a:spLocks noGrp="1"/>
          </p:cNvSpPr>
          <p:nvPr>
            <p:ph type="body" sz="quarter" idx="13"/>
          </p:nvPr>
        </p:nvSpPr>
        <p:spPr>
          <a:xfrm>
            <a:off x="304800" y="942975"/>
            <a:ext cx="4114800" cy="666241"/>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8" name="Content Placeholder 2"/>
          <p:cNvSpPr>
            <a:spLocks noGrp="1"/>
          </p:cNvSpPr>
          <p:nvPr>
            <p:ph sz="quarter" idx="15"/>
          </p:nvPr>
        </p:nvSpPr>
        <p:spPr>
          <a:xfrm>
            <a:off x="3048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quarter" idx="16"/>
          </p:nvPr>
        </p:nvSpPr>
        <p:spPr>
          <a:xfrm>
            <a:off x="45720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8775400"/>
      </p:ext>
    </p:extLst>
  </p:cSld>
  <p:clrMapOvr>
    <a:masterClrMapping/>
  </p:clrMapOvr>
  <p:extLst mod="1">
    <p:ext uri="{DCECCB84-F9BA-43D5-87BE-67443E8EF086}">
      <p15:sldGuideLst xmlns:p15="http://schemas.microsoft.com/office/powerpoint/2012/main">
        <p15:guide id="4294967295" orient="horz" pos="594">
          <p15:clr>
            <a:srgbClr val="FBAE40"/>
          </p15:clr>
        </p15:guide>
        <p15:guide id="4294967295" orient="horz" pos="51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solidFill>
                  <a:schemeClr val="tx1">
                    <a:lumMod val="75000"/>
                    <a:lumOff val="25000"/>
                  </a:schemeClr>
                </a:solidFill>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lvl1pPr>
              <a:defRPr>
                <a:solidFill>
                  <a:schemeClr val="tx1">
                    <a:lumMod val="75000"/>
                    <a:lumOff val="25000"/>
                  </a:schemeClr>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
        <p:nvSpPr>
          <p:cNvPr id="14" name="TextBox 13"/>
          <p:cNvSpPr txBox="1"/>
          <p:nvPr userDrawn="1"/>
        </p:nvSpPr>
        <p:spPr>
          <a:xfrm>
            <a:off x="457200" y="5525353"/>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3444214839"/>
      </p:ext>
    </p:extLst>
  </p:cSld>
  <p:clrMapOvr>
    <a:masterClrMapping/>
  </p:clrMapOvr>
  <p:extLst mod="1">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8" name="Content Placeholder 2"/>
          <p:cNvSpPr>
            <a:spLocks noGrp="1"/>
          </p:cNvSpPr>
          <p:nvPr>
            <p:ph sz="quarter" idx="15"/>
          </p:nvPr>
        </p:nvSpPr>
        <p:spPr>
          <a:xfrm>
            <a:off x="3048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quarter" idx="16"/>
          </p:nvPr>
        </p:nvSpPr>
        <p:spPr>
          <a:xfrm>
            <a:off x="45720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82308806"/>
      </p:ext>
    </p:extLst>
  </p:cSld>
  <p:clrMapOvr>
    <a:masterClrMapping/>
  </p:clrMapOvr>
  <p:extLst mod="1">
    <p:ext uri="{DCECCB84-F9BA-43D5-87BE-67443E8EF086}">
      <p15:sldGuideLst xmlns:p15="http://schemas.microsoft.com/office/powerpoint/2012/main">
        <p15:guide id="4294967295" orient="horz" pos="594">
          <p15:clr>
            <a:srgbClr val="FBAE40"/>
          </p15:clr>
        </p15:guide>
        <p15:guide id="4294967295" orient="horz" pos="51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7" name="Content Placeholder 2"/>
          <p:cNvSpPr>
            <a:spLocks noGrp="1"/>
          </p:cNvSpPr>
          <p:nvPr>
            <p:ph sz="quarter" idx="15"/>
          </p:nvPr>
        </p:nvSpPr>
        <p:spPr>
          <a:xfrm>
            <a:off x="304800" y="942975"/>
            <a:ext cx="26955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3095625" y="942975"/>
            <a:ext cx="55911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48221229"/>
      </p:ext>
    </p:extLst>
  </p:cSld>
  <p:clrMapOvr>
    <a:masterClrMapping/>
  </p:clrMapOvr>
  <p:extLst mod="1">
    <p:ext uri="{DCECCB84-F9BA-43D5-87BE-67443E8EF086}">
      <p15:sldGuideLst xmlns:p15="http://schemas.microsoft.com/office/powerpoint/2012/main">
        <p15:guide id="4294967295" orient="horz" pos="594">
          <p15:clr>
            <a:srgbClr val="FBAE40"/>
          </p15:clr>
        </p15:guide>
        <p15:guide id="4294967295" orient="horz" pos="51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16" name="Content Placeholder 2"/>
          <p:cNvSpPr>
            <a:spLocks noGrp="1"/>
          </p:cNvSpPr>
          <p:nvPr>
            <p:ph sz="quarter" idx="15"/>
          </p:nvPr>
        </p:nvSpPr>
        <p:spPr>
          <a:xfrm>
            <a:off x="3048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sz="quarter" idx="16"/>
          </p:nvPr>
        </p:nvSpPr>
        <p:spPr>
          <a:xfrm>
            <a:off x="45720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sz="quarter" idx="18"/>
          </p:nvPr>
        </p:nvSpPr>
        <p:spPr>
          <a:xfrm>
            <a:off x="3048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2"/>
          <p:cNvSpPr>
            <a:spLocks noGrp="1"/>
          </p:cNvSpPr>
          <p:nvPr>
            <p:ph sz="quarter" idx="19"/>
          </p:nvPr>
        </p:nvSpPr>
        <p:spPr>
          <a:xfrm>
            <a:off x="45720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20" name="Straight Connector 19"/>
          <p:cNvCxnSpPr/>
          <p:nvPr userDrawn="1"/>
        </p:nvCxnSpPr>
        <p:spPr>
          <a:xfrm>
            <a:off x="304800" y="34099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92895" y="942975"/>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204409"/>
      </p:ext>
    </p:extLst>
  </p:cSld>
  <p:clrMapOvr>
    <a:masterClrMapping/>
  </p:clrMapOvr>
  <p:extLst mod="1">
    <p:ext uri="{DCECCB84-F9BA-43D5-87BE-67443E8EF086}">
      <p15:sldGuideLst xmlns:p15="http://schemas.microsoft.com/office/powerpoint/2012/main">
        <p15:guide id="4294967295" orient="horz" pos="594">
          <p15:clr>
            <a:srgbClr val="FBAE40"/>
          </p15:clr>
        </p15:guide>
        <p15:guide id="4294967295" orient="horz" pos="51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smtClean="0"/>
              <a:t>Click to edit Master title style</a:t>
            </a:r>
          </a:p>
        </p:txBody>
      </p:sp>
      <p:sp>
        <p:nvSpPr>
          <p:cNvPr id="6" name="Text Placeholder 5"/>
          <p:cNvSpPr>
            <a:spLocks noGrp="1"/>
          </p:cNvSpPr>
          <p:nvPr>
            <p:ph type="body" sz="quarter" idx="12"/>
          </p:nvPr>
        </p:nvSpPr>
        <p:spPr>
          <a:xfrm>
            <a:off x="304800" y="3687763"/>
            <a:ext cx="8382000" cy="854075"/>
          </a:xfrm>
        </p:spPr>
        <p:txBody>
          <a:bodyPr/>
          <a:lstStyle>
            <a:lvl1pPr marL="0" indent="0">
              <a:defRPr>
                <a:solidFill>
                  <a:schemeClr val="tx1">
                    <a:lumMod val="75000"/>
                    <a:lumOff val="25000"/>
                  </a:schemeClr>
                </a:solidFill>
              </a:defRPr>
            </a:lvl1pPr>
          </a:lstStyle>
          <a:p>
            <a:pPr lvl="0"/>
            <a:r>
              <a:rPr lang="en-US" dirty="0" smtClean="0"/>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dirty="0"/>
          </a:p>
        </p:txBody>
      </p:sp>
    </p:spTree>
    <p:extLst>
      <p:ext uri="{BB962C8B-B14F-4D97-AF65-F5344CB8AC3E}">
        <p14:creationId xmlns:p14="http://schemas.microsoft.com/office/powerpoint/2010/main" val="3296126139"/>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3"/>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dirty="0"/>
          </a:p>
        </p:txBody>
      </p:sp>
    </p:spTree>
    <p:extLst>
      <p:ext uri="{BB962C8B-B14F-4D97-AF65-F5344CB8AC3E}">
        <p14:creationId xmlns:p14="http://schemas.microsoft.com/office/powerpoint/2010/main" val="1431707112"/>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dirty="0"/>
          </a:p>
        </p:txBody>
      </p:sp>
    </p:spTree>
    <p:extLst>
      <p:ext uri="{BB962C8B-B14F-4D97-AF65-F5344CB8AC3E}">
        <p14:creationId xmlns:p14="http://schemas.microsoft.com/office/powerpoint/2010/main" val="1087251928"/>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1579686551"/>
      </p:ext>
    </p:extLst>
  </p:cSld>
  <p:clrMapOvr>
    <a:masterClrMapping/>
  </p:clrMapOvr>
  <p:extLst mod="1">
    <p:ext uri="{DCECCB84-F9BA-43D5-87BE-67443E8EF086}">
      <p15:sldGuideLst xmlns:p15="http://schemas.microsoft.com/office/powerpoint/2012/main">
        <p15:guide id="4294967295" orient="horz" pos="594">
          <p15:clr>
            <a:srgbClr val="FBAE40"/>
          </p15:clr>
        </p15:guide>
        <p15:guide id="4294967295" orient="horz" pos="51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dirty="0"/>
          </a:p>
        </p:txBody>
      </p:sp>
    </p:spTree>
    <p:extLst>
      <p:ext uri="{BB962C8B-B14F-4D97-AF65-F5344CB8AC3E}">
        <p14:creationId xmlns:p14="http://schemas.microsoft.com/office/powerpoint/2010/main" val="4246559336"/>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smtClean="0">
                <a:solidFill>
                  <a:srgbClr val="83847A"/>
                </a:solidFill>
              </a:rPr>
              <a:t>File Name</a:t>
            </a:r>
            <a:endParaRPr lang="en-US" dirty="0">
              <a:solidFill>
                <a:srgbClr val="83847A"/>
              </a:solidFill>
            </a:endParaRPr>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solidFill>
                  <a:srgbClr val="83847A"/>
                </a:solidFill>
              </a:rPr>
              <a:pPr/>
              <a:t>‹#›</a:t>
            </a:fld>
            <a:endParaRPr lang="en-US" dirty="0">
              <a:solidFill>
                <a:srgbClr val="83847A"/>
              </a:solidFill>
            </a:endParaRPr>
          </a:p>
        </p:txBody>
      </p:sp>
    </p:spTree>
    <p:extLst>
      <p:ext uri="{BB962C8B-B14F-4D97-AF65-F5344CB8AC3E}">
        <p14:creationId xmlns:p14="http://schemas.microsoft.com/office/powerpoint/2010/main" val="16992217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dirty="0" smtClean="0">
                <a:solidFill>
                  <a:srgbClr val="FFFFFF">
                    <a:lumMod val="95000"/>
                  </a:srgbClr>
                </a:solidFill>
              </a:rPr>
              <a:t>File Name</a:t>
            </a:r>
            <a:endParaRPr lang="en-US" dirty="0">
              <a:solidFill>
                <a:srgbClr val="FFFFFF">
                  <a:lumMod val="95000"/>
                </a:srgbClr>
              </a:solidFill>
            </a:endParaRPr>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solidFill>
                  <a:srgbClr val="FFFFFF">
                    <a:lumMod val="95000"/>
                  </a:srgbClr>
                </a:solidFill>
              </a:rPr>
              <a:pPr/>
              <a:t>‹#›</a:t>
            </a:fld>
            <a:endParaRPr lang="en-US" dirty="0">
              <a:solidFill>
                <a:srgbClr val="FFFFFF">
                  <a:lumMod val="95000"/>
                </a:srgbClr>
              </a:solidFill>
            </a:endParaRPr>
          </a:p>
        </p:txBody>
      </p:sp>
    </p:spTree>
    <p:extLst>
      <p:ext uri="{BB962C8B-B14F-4D97-AF65-F5344CB8AC3E}">
        <p14:creationId xmlns:p14="http://schemas.microsoft.com/office/powerpoint/2010/main" val="2242973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solidFill>
                  <a:schemeClr val="tx1">
                    <a:lumMod val="75000"/>
                    <a:lumOff val="25000"/>
                  </a:schemeClr>
                </a:solidFill>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lvl1pPr>
              <a:defRPr>
                <a:solidFill>
                  <a:schemeClr val="tx1">
                    <a:lumMod val="75000"/>
                    <a:lumOff val="25000"/>
                  </a:schemeClr>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Tree>
    <p:extLst>
      <p:ext uri="{BB962C8B-B14F-4D97-AF65-F5344CB8AC3E}">
        <p14:creationId xmlns:p14="http://schemas.microsoft.com/office/powerpoint/2010/main" val="3342659469"/>
      </p:ext>
    </p:extLst>
  </p:cSld>
  <p:clrMapOvr>
    <a:masterClrMapping/>
  </p:clrMapOvr>
  <p:extLst mod="1">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dirty="0"/>
          </a:p>
        </p:txBody>
      </p:sp>
    </p:spTree>
    <p:extLst>
      <p:ext uri="{BB962C8B-B14F-4D97-AF65-F5344CB8AC3E}">
        <p14:creationId xmlns:p14="http://schemas.microsoft.com/office/powerpoint/2010/main" val="3681055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F38B684-C6B3-4B82-9153-7FF3864660E8}" type="slidenum">
              <a:rPr lang="en-US"/>
              <a:pPr/>
              <a:t>‹#›</a:t>
            </a:fld>
            <a:endParaRPr lang="en-US" dirty="0"/>
          </a:p>
        </p:txBody>
      </p:sp>
    </p:spTree>
    <p:extLst>
      <p:ext uri="{BB962C8B-B14F-4D97-AF65-F5344CB8AC3E}">
        <p14:creationId xmlns:p14="http://schemas.microsoft.com/office/powerpoint/2010/main" val="617650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23782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theme" Target="../theme/theme2.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image" Target="../media/image5.png"/><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image" Target="../media/image1.png"/><Relationship Id="rId30" Type="http://schemas.openxmlformats.org/officeDocument/2006/relationships/image" Target="../media/image6.tif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image" Target="../media/image7.png"/><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theme" Target="../theme/theme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image" Target="../media/image9.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image" Target="../media/image2.png"/><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image" Target="../media/image7.png"/><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theme" Target="../theme/theme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image" Target="../media/image9.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image" Target="../media/image2.png"/><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0" y="0"/>
            <a:ext cx="9145276" cy="6858957"/>
          </a:xfrm>
          <a:prstGeom prst="rect">
            <a:avLst/>
          </a:prstGeom>
          <a:noFill/>
          <a:ln>
            <a:noFill/>
          </a:ln>
        </p:spPr>
      </p:pic>
      <p:sp>
        <p:nvSpPr>
          <p:cNvPr id="15" name="Slide Number Placeholder 5"/>
          <p:cNvSpPr>
            <a:spLocks noGrp="1"/>
          </p:cNvSpPr>
          <p:nvPr>
            <p:ph type="sldNum" sz="quarter" idx="4"/>
          </p:nvPr>
        </p:nvSpPr>
        <p:spPr>
          <a:xfrm>
            <a:off x="8305799" y="228600"/>
            <a:ext cx="733425" cy="365125"/>
          </a:xfrm>
          <a:prstGeom prst="rect">
            <a:avLst/>
          </a:prstGeom>
        </p:spPr>
        <p:txBody>
          <a:bodyPr/>
          <a:lstStyle>
            <a:lvl1pPr algn="r">
              <a:defRPr sz="1000">
                <a:solidFill>
                  <a:schemeClr val="bg1"/>
                </a:solidFill>
              </a:defRPr>
            </a:lvl1pPr>
          </a:lstStyle>
          <a:p>
            <a:fld id="{0D0E9D3B-CB56-40AE-B0A9-8DA5E1AEFDB7}" type="slidenum">
              <a:rPr lang="en-US" smtClean="0"/>
              <a:pPr/>
              <a:t>‹#›</a:t>
            </a:fld>
            <a:endParaRPr lang="en-US" dirty="0"/>
          </a:p>
        </p:txBody>
      </p:sp>
      <p:sp>
        <p:nvSpPr>
          <p:cNvPr id="18" name="Title Placeholder 17"/>
          <p:cNvSpPr>
            <a:spLocks noGrp="1"/>
          </p:cNvSpPr>
          <p:nvPr>
            <p:ph type="title"/>
          </p:nvPr>
        </p:nvSpPr>
        <p:spPr>
          <a:xfrm>
            <a:off x="457200" y="419100"/>
            <a:ext cx="6858000" cy="25527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19" name="Text Placeholder 18"/>
          <p:cNvSpPr>
            <a:spLocks noGrp="1"/>
          </p:cNvSpPr>
          <p:nvPr>
            <p:ph type="body" idx="1"/>
          </p:nvPr>
        </p:nvSpPr>
        <p:spPr>
          <a:xfrm>
            <a:off x="457200" y="3200400"/>
            <a:ext cx="6858000" cy="1562100"/>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
        <p:nvSpPr>
          <p:cNvPr id="20" name="Footer Placeholder 19"/>
          <p:cNvSpPr>
            <a:spLocks noGrp="1"/>
          </p:cNvSpPr>
          <p:nvPr>
            <p:ph type="ftr" sz="quarter" idx="3"/>
          </p:nvPr>
        </p:nvSpPr>
        <p:spPr>
          <a:xfrm>
            <a:off x="123825" y="6356350"/>
            <a:ext cx="3160713" cy="365125"/>
          </a:xfrm>
          <a:prstGeom prst="rect">
            <a:avLst/>
          </a:prstGeom>
        </p:spPr>
        <p:txBody>
          <a:bodyPr vert="horz" lIns="91440" tIns="45720" rIns="91440" bIns="45720" rtlCol="0" anchor="ctr"/>
          <a:lstStyle>
            <a:lvl1pPr algn="l">
              <a:defRPr sz="1000">
                <a:solidFill>
                  <a:schemeClr val="bg1"/>
                </a:solidFill>
              </a:defRPr>
            </a:lvl1pPr>
          </a:lstStyle>
          <a:p>
            <a:r>
              <a:rPr lang="en-US" smtClean="0"/>
              <a:t>File Name</a:t>
            </a:r>
            <a:endParaRPr lang="en-US" dirty="0"/>
          </a:p>
        </p:txBody>
      </p:sp>
      <p:sp>
        <p:nvSpPr>
          <p:cNvPr id="25" name="Rectangle 24"/>
          <p:cNvSpPr/>
          <p:nvPr userDrawn="1"/>
        </p:nvSpPr>
        <p:spPr>
          <a:xfrm>
            <a:off x="2009775" y="1707600"/>
            <a:ext cx="558800"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217</a:t>
            </a:r>
          </a:p>
          <a:p>
            <a:pPr algn="ctr">
              <a:defRPr/>
            </a:pPr>
            <a:r>
              <a:rPr lang="en-US" sz="1000" dirty="0" smtClean="0">
                <a:solidFill>
                  <a:schemeClr val="tx1"/>
                </a:solidFill>
              </a:rPr>
              <a:t>217</a:t>
            </a:r>
          </a:p>
          <a:p>
            <a:pPr algn="ctr">
              <a:defRPr/>
            </a:pPr>
            <a:r>
              <a:rPr lang="en-US" sz="1000" dirty="0" smtClean="0">
                <a:solidFill>
                  <a:schemeClr val="tx1"/>
                </a:solidFill>
              </a:rPr>
              <a:t>217</a:t>
            </a:r>
            <a:endParaRPr lang="en-US" sz="1000" dirty="0">
              <a:solidFill>
                <a:schemeClr val="tx1"/>
              </a:solidFill>
            </a:endParaRPr>
          </a:p>
        </p:txBody>
      </p:sp>
      <p:sp>
        <p:nvSpPr>
          <p:cNvPr id="26" name="Rectangle 25"/>
          <p:cNvSpPr/>
          <p:nvPr userDrawn="1"/>
        </p:nvSpPr>
        <p:spPr>
          <a:xfrm>
            <a:off x="2730500" y="1707600"/>
            <a:ext cx="558800"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200</a:t>
            </a:r>
          </a:p>
          <a:p>
            <a:pPr algn="ctr">
              <a:defRPr/>
            </a:pPr>
            <a:r>
              <a:rPr lang="en-US" sz="1000" dirty="0" smtClean="0">
                <a:solidFill>
                  <a:schemeClr val="tx1"/>
                </a:solidFill>
              </a:rPr>
              <a:t>200</a:t>
            </a:r>
          </a:p>
          <a:p>
            <a:pPr algn="ctr">
              <a:defRPr/>
            </a:pPr>
            <a:r>
              <a:rPr lang="en-US" sz="1000" dirty="0" smtClean="0">
                <a:solidFill>
                  <a:schemeClr val="tx1"/>
                </a:solidFill>
              </a:rPr>
              <a:t>200</a:t>
            </a:r>
            <a:endParaRPr lang="en-US" sz="1000" dirty="0">
              <a:solidFill>
                <a:schemeClr val="tx1"/>
              </a:solidFill>
            </a:endParaRPr>
          </a:p>
        </p:txBody>
      </p:sp>
      <p:sp>
        <p:nvSpPr>
          <p:cNvPr id="27" name="Rectangle 26"/>
          <p:cNvSpPr/>
          <p:nvPr userDrawn="1"/>
        </p:nvSpPr>
        <p:spPr>
          <a:xfrm>
            <a:off x="568325" y="2394599"/>
            <a:ext cx="557213"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255</a:t>
            </a:r>
          </a:p>
          <a:p>
            <a:pPr algn="ctr">
              <a:defRPr/>
            </a:pPr>
            <a:r>
              <a:rPr lang="en-US" sz="1000" dirty="0" smtClean="0">
                <a:solidFill>
                  <a:schemeClr val="tx1"/>
                </a:solidFill>
              </a:rPr>
              <a:t>255</a:t>
            </a:r>
          </a:p>
          <a:p>
            <a:pPr algn="ctr">
              <a:defRPr/>
            </a:pPr>
            <a:r>
              <a:rPr lang="en-US" sz="1000" dirty="0" smtClean="0">
                <a:solidFill>
                  <a:schemeClr val="tx1"/>
                </a:solidFill>
              </a:rPr>
              <a:t>255</a:t>
            </a:r>
            <a:endParaRPr lang="en-US" sz="1000" dirty="0">
              <a:solidFill>
                <a:schemeClr val="tx1"/>
              </a:solidFill>
            </a:endParaRPr>
          </a:p>
        </p:txBody>
      </p:sp>
      <p:sp>
        <p:nvSpPr>
          <p:cNvPr id="28" name="Rectangle 27"/>
          <p:cNvSpPr/>
          <p:nvPr userDrawn="1"/>
        </p:nvSpPr>
        <p:spPr>
          <a:xfrm>
            <a:off x="1289050" y="2394599"/>
            <a:ext cx="557213"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bg1"/>
                </a:solidFill>
              </a:rPr>
              <a:t>0</a:t>
            </a:r>
          </a:p>
          <a:p>
            <a:pPr algn="ctr">
              <a:defRPr/>
            </a:pPr>
            <a:r>
              <a:rPr lang="en-US" sz="1000" dirty="0" smtClean="0">
                <a:solidFill>
                  <a:schemeClr val="bg1"/>
                </a:solidFill>
              </a:rPr>
              <a:t>0</a:t>
            </a:r>
          </a:p>
          <a:p>
            <a:pPr algn="ctr">
              <a:defRPr/>
            </a:pPr>
            <a:r>
              <a:rPr lang="en-US" sz="1000" dirty="0">
                <a:solidFill>
                  <a:schemeClr val="bg1"/>
                </a:solidFill>
              </a:rPr>
              <a:t>0</a:t>
            </a:r>
          </a:p>
        </p:txBody>
      </p:sp>
      <p:sp>
        <p:nvSpPr>
          <p:cNvPr id="29" name="Rectangle 28"/>
          <p:cNvSpPr/>
          <p:nvPr userDrawn="1"/>
        </p:nvSpPr>
        <p:spPr>
          <a:xfrm>
            <a:off x="2009775" y="2394599"/>
            <a:ext cx="558800"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163</a:t>
            </a:r>
          </a:p>
          <a:p>
            <a:pPr algn="ctr">
              <a:defRPr/>
            </a:pPr>
            <a:r>
              <a:rPr lang="en-US" sz="1000" dirty="0" smtClean="0">
                <a:solidFill>
                  <a:schemeClr val="tx1"/>
                </a:solidFill>
              </a:rPr>
              <a:t>163</a:t>
            </a:r>
          </a:p>
          <a:p>
            <a:pPr algn="ctr">
              <a:defRPr/>
            </a:pPr>
            <a:r>
              <a:rPr lang="en-US" sz="1000" dirty="0" smtClean="0">
                <a:solidFill>
                  <a:schemeClr val="tx1"/>
                </a:solidFill>
              </a:rPr>
              <a:t>163</a:t>
            </a:r>
            <a:endParaRPr lang="en-US" sz="1000" dirty="0">
              <a:solidFill>
                <a:schemeClr val="tx1"/>
              </a:solidFill>
            </a:endParaRPr>
          </a:p>
        </p:txBody>
      </p:sp>
      <p:sp>
        <p:nvSpPr>
          <p:cNvPr id="30" name="Rectangle 29"/>
          <p:cNvSpPr/>
          <p:nvPr userDrawn="1"/>
        </p:nvSpPr>
        <p:spPr>
          <a:xfrm>
            <a:off x="2730500" y="2394599"/>
            <a:ext cx="558800"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bg1"/>
                </a:solidFill>
              </a:rPr>
              <a:t>131</a:t>
            </a:r>
          </a:p>
          <a:p>
            <a:pPr algn="ctr">
              <a:defRPr/>
            </a:pPr>
            <a:r>
              <a:rPr lang="en-US" sz="1000" dirty="0" smtClean="0">
                <a:solidFill>
                  <a:schemeClr val="bg1"/>
                </a:solidFill>
              </a:rPr>
              <a:t>132</a:t>
            </a:r>
          </a:p>
          <a:p>
            <a:pPr algn="ctr">
              <a:defRPr/>
            </a:pPr>
            <a:r>
              <a:rPr lang="en-US" sz="1000" dirty="0" smtClean="0">
                <a:solidFill>
                  <a:schemeClr val="bg1"/>
                </a:solidFill>
              </a:rPr>
              <a:t>122</a:t>
            </a:r>
            <a:endParaRPr lang="en-US" sz="1000" dirty="0">
              <a:solidFill>
                <a:schemeClr val="bg1"/>
              </a:solidFill>
            </a:endParaRPr>
          </a:p>
        </p:txBody>
      </p:sp>
      <p:sp>
        <p:nvSpPr>
          <p:cNvPr id="31" name="Rectangle 30"/>
          <p:cNvSpPr/>
          <p:nvPr userDrawn="1"/>
        </p:nvSpPr>
        <p:spPr>
          <a:xfrm>
            <a:off x="3451225" y="2394599"/>
            <a:ext cx="558800" cy="558800"/>
          </a:xfrm>
          <a:prstGeom prst="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239</a:t>
            </a:r>
          </a:p>
          <a:p>
            <a:pPr algn="ctr">
              <a:defRPr/>
            </a:pPr>
            <a:r>
              <a:rPr lang="en-US" sz="1000" dirty="0" smtClean="0">
                <a:solidFill>
                  <a:schemeClr val="tx1"/>
                </a:solidFill>
              </a:rPr>
              <a:t>65</a:t>
            </a:r>
          </a:p>
          <a:p>
            <a:pPr algn="ctr">
              <a:defRPr/>
            </a:pPr>
            <a:r>
              <a:rPr lang="en-US" sz="1000" dirty="0" smtClean="0">
                <a:solidFill>
                  <a:schemeClr val="tx1"/>
                </a:solidFill>
              </a:rPr>
              <a:t>53</a:t>
            </a:r>
            <a:endParaRPr lang="en-US" sz="1000" dirty="0">
              <a:solidFill>
                <a:schemeClr val="tx1"/>
              </a:solidFill>
            </a:endParaRPr>
          </a:p>
        </p:txBody>
      </p:sp>
      <p:sp>
        <p:nvSpPr>
          <p:cNvPr id="32" name="Rectangle 31"/>
          <p:cNvSpPr/>
          <p:nvPr userDrawn="1"/>
        </p:nvSpPr>
        <p:spPr>
          <a:xfrm>
            <a:off x="4171950" y="2394599"/>
            <a:ext cx="558800"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110</a:t>
            </a:r>
          </a:p>
          <a:p>
            <a:pPr algn="ctr">
              <a:defRPr/>
            </a:pPr>
            <a:r>
              <a:rPr lang="en-US" sz="1000" dirty="0" smtClean="0">
                <a:solidFill>
                  <a:schemeClr val="tx1"/>
                </a:solidFill>
              </a:rPr>
              <a:t>135</a:t>
            </a:r>
          </a:p>
          <a:p>
            <a:pPr algn="ctr">
              <a:defRPr/>
            </a:pPr>
            <a:r>
              <a:rPr lang="en-US" sz="1000" dirty="0" smtClean="0">
                <a:solidFill>
                  <a:schemeClr val="tx1"/>
                </a:solidFill>
              </a:rPr>
              <a:t>120</a:t>
            </a:r>
            <a:endParaRPr lang="en-US" sz="1000" dirty="0">
              <a:solidFill>
                <a:schemeClr val="tx1"/>
              </a:solidFill>
            </a:endParaRPr>
          </a:p>
        </p:txBody>
      </p:sp>
      <p:sp>
        <p:nvSpPr>
          <p:cNvPr id="33" name="Rectangle 32"/>
          <p:cNvSpPr/>
          <p:nvPr userDrawn="1"/>
        </p:nvSpPr>
        <p:spPr>
          <a:xfrm>
            <a:off x="4892675" y="2394599"/>
            <a:ext cx="558800"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112</a:t>
            </a:r>
          </a:p>
          <a:p>
            <a:pPr algn="ctr">
              <a:defRPr/>
            </a:pPr>
            <a:r>
              <a:rPr lang="en-US" sz="1000" dirty="0" smtClean="0">
                <a:solidFill>
                  <a:schemeClr val="tx1"/>
                </a:solidFill>
              </a:rPr>
              <a:t>92</a:t>
            </a:r>
          </a:p>
          <a:p>
            <a:pPr algn="ctr">
              <a:defRPr/>
            </a:pPr>
            <a:r>
              <a:rPr lang="en-US" sz="1000" dirty="0" smtClean="0">
                <a:solidFill>
                  <a:schemeClr val="tx1"/>
                </a:solidFill>
              </a:rPr>
              <a:t>56</a:t>
            </a:r>
            <a:endParaRPr lang="en-US" sz="1000" dirty="0">
              <a:solidFill>
                <a:schemeClr val="tx1"/>
              </a:solidFill>
            </a:endParaRPr>
          </a:p>
        </p:txBody>
      </p:sp>
      <p:sp>
        <p:nvSpPr>
          <p:cNvPr id="34" name="Rectangle 33"/>
          <p:cNvSpPr/>
          <p:nvPr userDrawn="1"/>
        </p:nvSpPr>
        <p:spPr>
          <a:xfrm>
            <a:off x="5613400" y="2394599"/>
            <a:ext cx="558800"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62</a:t>
            </a:r>
          </a:p>
          <a:p>
            <a:pPr algn="ctr">
              <a:defRPr/>
            </a:pPr>
            <a:r>
              <a:rPr lang="en-US" sz="1000" dirty="0" smtClean="0">
                <a:solidFill>
                  <a:schemeClr val="tx1"/>
                </a:solidFill>
              </a:rPr>
              <a:t>102</a:t>
            </a:r>
          </a:p>
          <a:p>
            <a:pPr algn="ctr">
              <a:defRPr/>
            </a:pPr>
            <a:r>
              <a:rPr lang="en-US" sz="1000" dirty="0" smtClean="0">
                <a:solidFill>
                  <a:schemeClr val="tx1"/>
                </a:solidFill>
              </a:rPr>
              <a:t>130</a:t>
            </a:r>
            <a:endParaRPr lang="en-US" sz="1000" dirty="0">
              <a:solidFill>
                <a:schemeClr val="tx1"/>
              </a:solidFill>
            </a:endParaRPr>
          </a:p>
        </p:txBody>
      </p:sp>
      <p:sp>
        <p:nvSpPr>
          <p:cNvPr id="35" name="Rectangle 34"/>
          <p:cNvSpPr/>
          <p:nvPr userDrawn="1"/>
        </p:nvSpPr>
        <p:spPr>
          <a:xfrm>
            <a:off x="6334125" y="2394599"/>
            <a:ext cx="558800"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bg1"/>
                </a:solidFill>
              </a:rPr>
              <a:t>102</a:t>
            </a:r>
          </a:p>
          <a:p>
            <a:pPr algn="ctr">
              <a:defRPr/>
            </a:pPr>
            <a:r>
              <a:rPr lang="en-US" sz="1000" dirty="0" smtClean="0">
                <a:solidFill>
                  <a:schemeClr val="bg1"/>
                </a:solidFill>
              </a:rPr>
              <a:t>56</a:t>
            </a:r>
          </a:p>
          <a:p>
            <a:pPr algn="ctr">
              <a:defRPr/>
            </a:pPr>
            <a:r>
              <a:rPr lang="en-US" sz="1000" dirty="0" smtClean="0">
                <a:solidFill>
                  <a:schemeClr val="bg1"/>
                </a:solidFill>
              </a:rPr>
              <a:t>48</a:t>
            </a:r>
            <a:endParaRPr lang="en-US" sz="1000" dirty="0">
              <a:solidFill>
                <a:schemeClr val="bg1"/>
              </a:solidFill>
            </a:endParaRPr>
          </a:p>
        </p:txBody>
      </p:sp>
      <p:sp>
        <p:nvSpPr>
          <p:cNvPr id="36" name="Rectangle 35"/>
          <p:cNvSpPr/>
          <p:nvPr userDrawn="1"/>
        </p:nvSpPr>
        <p:spPr>
          <a:xfrm>
            <a:off x="7054850" y="2394599"/>
            <a:ext cx="558800"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130</a:t>
            </a:r>
          </a:p>
          <a:p>
            <a:pPr algn="ctr">
              <a:defRPr/>
            </a:pPr>
            <a:r>
              <a:rPr lang="en-US" sz="1000" dirty="0" smtClean="0">
                <a:solidFill>
                  <a:schemeClr val="tx1"/>
                </a:solidFill>
              </a:rPr>
              <a:t>120</a:t>
            </a:r>
          </a:p>
          <a:p>
            <a:pPr algn="ctr">
              <a:defRPr/>
            </a:pPr>
            <a:r>
              <a:rPr lang="en-US" sz="1000" dirty="0" smtClean="0">
                <a:solidFill>
                  <a:schemeClr val="tx1"/>
                </a:solidFill>
              </a:rPr>
              <a:t>111</a:t>
            </a:r>
            <a:endParaRPr lang="en-US" sz="1000" dirty="0">
              <a:solidFill>
                <a:schemeClr val="tx1"/>
              </a:solidFill>
            </a:endParaRPr>
          </a:p>
        </p:txBody>
      </p:sp>
      <p:sp>
        <p:nvSpPr>
          <p:cNvPr id="37" name="Rectangle 36"/>
          <p:cNvSpPr/>
          <p:nvPr userDrawn="1"/>
        </p:nvSpPr>
        <p:spPr>
          <a:xfrm>
            <a:off x="1289050" y="1707600"/>
            <a:ext cx="558800"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237</a:t>
            </a:r>
          </a:p>
          <a:p>
            <a:pPr algn="ctr">
              <a:defRPr/>
            </a:pPr>
            <a:r>
              <a:rPr lang="en-US" sz="1000" dirty="0" smtClean="0">
                <a:solidFill>
                  <a:schemeClr val="tx1"/>
                </a:solidFill>
              </a:rPr>
              <a:t>237</a:t>
            </a:r>
          </a:p>
          <a:p>
            <a:pPr algn="ctr">
              <a:defRPr/>
            </a:pPr>
            <a:r>
              <a:rPr lang="en-US" sz="1000" dirty="0" smtClean="0">
                <a:solidFill>
                  <a:schemeClr val="tx1"/>
                </a:solidFill>
              </a:rPr>
              <a:t>237</a:t>
            </a:r>
            <a:endParaRPr lang="en-US" sz="1000" dirty="0">
              <a:solidFill>
                <a:schemeClr val="tx1"/>
              </a:solidFill>
            </a:endParaRPr>
          </a:p>
        </p:txBody>
      </p:sp>
      <p:sp>
        <p:nvSpPr>
          <p:cNvPr id="54" name="Rectangle 53"/>
          <p:cNvSpPr/>
          <p:nvPr userDrawn="1"/>
        </p:nvSpPr>
        <p:spPr>
          <a:xfrm>
            <a:off x="4171950" y="1707600"/>
            <a:ext cx="558800"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80</a:t>
            </a:r>
          </a:p>
          <a:p>
            <a:pPr algn="ctr">
              <a:defRPr/>
            </a:pPr>
            <a:r>
              <a:rPr lang="en-US" sz="1000" dirty="0" smtClean="0">
                <a:solidFill>
                  <a:schemeClr val="tx1"/>
                </a:solidFill>
              </a:rPr>
              <a:t>119</a:t>
            </a:r>
          </a:p>
          <a:p>
            <a:pPr algn="ctr">
              <a:defRPr/>
            </a:pPr>
            <a:r>
              <a:rPr lang="en-US" sz="1000" dirty="0" smtClean="0">
                <a:solidFill>
                  <a:schemeClr val="tx1"/>
                </a:solidFill>
              </a:rPr>
              <a:t>27</a:t>
            </a:r>
            <a:endParaRPr lang="en-US" sz="1000" dirty="0">
              <a:solidFill>
                <a:schemeClr val="tx1"/>
              </a:solidFill>
            </a:endParaRPr>
          </a:p>
        </p:txBody>
      </p:sp>
      <p:sp>
        <p:nvSpPr>
          <p:cNvPr id="55" name="Rectangle 54"/>
          <p:cNvSpPr/>
          <p:nvPr userDrawn="1"/>
        </p:nvSpPr>
        <p:spPr>
          <a:xfrm>
            <a:off x="4892675" y="1707600"/>
            <a:ext cx="558800"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252</a:t>
            </a:r>
          </a:p>
          <a:p>
            <a:pPr algn="ctr">
              <a:defRPr/>
            </a:pPr>
            <a:r>
              <a:rPr lang="en-US" sz="1000" dirty="0" smtClean="0">
                <a:solidFill>
                  <a:schemeClr val="tx1"/>
                </a:solidFill>
              </a:rPr>
              <a:t>174</a:t>
            </a:r>
          </a:p>
          <a:p>
            <a:pPr algn="ctr">
              <a:defRPr/>
            </a:pPr>
            <a:r>
              <a:rPr lang="en-US" sz="1000" dirty="0" smtClean="0">
                <a:solidFill>
                  <a:schemeClr val="tx1"/>
                </a:solidFill>
              </a:rPr>
              <a:t>.59</a:t>
            </a:r>
            <a:endParaRPr lang="en-US" sz="1000" dirty="0">
              <a:solidFill>
                <a:schemeClr val="tx1"/>
              </a:solidFill>
            </a:endParaRPr>
          </a:p>
        </p:txBody>
      </p:sp>
      <p:pic>
        <p:nvPicPr>
          <p:cNvPr id="58" name="Picture 6"/>
          <p:cNvPicPr>
            <a:picLocks noChangeAspect="1"/>
          </p:cNvPicPr>
          <p:nvPr userDrawn="1"/>
        </p:nvPicPr>
        <p:blipFill>
          <a:blip r:embed="rId11"/>
          <a:srcRect/>
          <a:stretch>
            <a:fillRect/>
          </a:stretch>
        </p:blipFill>
        <p:spPr bwMode="auto">
          <a:xfrm>
            <a:off x="4559300" y="3416300"/>
            <a:ext cx="19050" cy="3175"/>
          </a:xfrm>
          <a:prstGeom prst="rect">
            <a:avLst/>
          </a:prstGeom>
          <a:noFill/>
          <a:ln w="9525">
            <a:noFill/>
            <a:miter lim="800000"/>
            <a:headEnd/>
            <a:tailEnd/>
          </a:ln>
        </p:spPr>
      </p:pic>
      <p:pic>
        <p:nvPicPr>
          <p:cNvPr id="24" name="Picture 18"/>
          <p:cNvPicPr>
            <a:picLocks noChangeAspect="1"/>
          </p:cNvPicPr>
          <p:nvPr userDrawn="1"/>
        </p:nvPicPr>
        <p:blipFill rotWithShape="1">
          <a:blip r:embed="rId12" cstate="email">
            <a:extLst>
              <a:ext uri="{28A0092B-C50C-407E-A947-70E740481C1C}">
                <a14:useLocalDpi xmlns:a14="http://schemas.microsoft.com/office/drawing/2010/main"/>
              </a:ext>
            </a:extLst>
          </a:blip>
          <a:srcRect/>
          <a:stretch/>
        </p:blipFill>
        <p:spPr bwMode="auto">
          <a:xfrm>
            <a:off x="7158038" y="5285203"/>
            <a:ext cx="1595437" cy="1482725"/>
          </a:xfrm>
          <a:prstGeom prst="rect">
            <a:avLst/>
          </a:prstGeom>
          <a:noFill/>
          <a:ln w="9525">
            <a:noFill/>
            <a:miter lim="800000"/>
            <a:headEnd/>
            <a:tailEnd/>
          </a:ln>
        </p:spPr>
      </p:pic>
      <p:pic>
        <p:nvPicPr>
          <p:cNvPr id="2" name="Picture 1"/>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5246660" y="5444801"/>
            <a:ext cx="1384959" cy="1115661"/>
          </a:xfrm>
          <a:prstGeom prst="rect">
            <a:avLst/>
          </a:prstGeom>
        </p:spPr>
      </p:pic>
    </p:spTree>
    <p:extLst>
      <p:ext uri="{BB962C8B-B14F-4D97-AF65-F5344CB8AC3E}">
        <p14:creationId xmlns:p14="http://schemas.microsoft.com/office/powerpoint/2010/main" val="2919789318"/>
      </p:ext>
    </p:extLst>
  </p:cSld>
  <p:clrMap bg1="lt1" tx1="dk1" bg2="lt2" tx2="dk2" accent1="accent1" accent2="accent2" accent3="accent3" accent4="accent4" accent5="accent5" accent6="accent6" hlink="hlink" folHlink="folHlink"/>
  <p:sldLayoutIdLst>
    <p:sldLayoutId id="2147484251" r:id="rId1"/>
    <p:sldLayoutId id="2147484296" r:id="rId2"/>
    <p:sldLayoutId id="2147484252" r:id="rId3"/>
    <p:sldLayoutId id="2147484297" r:id="rId4"/>
    <p:sldLayoutId id="2147484253" r:id="rId5"/>
    <p:sldLayoutId id="2147484298" r:id="rId6"/>
    <p:sldLayoutId id="2147484254" r:id="rId7"/>
    <p:sldLayoutId id="2147484299" r:id="rId8"/>
  </p:sldLayoutIdLst>
  <p:hf hdr="0" dt="0"/>
  <p:txStyles>
    <p:titleStyle>
      <a:lvl1pPr algn="l" defTabSz="914400" rtl="0" eaLnBrk="1" latinLnBrk="0" hangingPunct="1">
        <a:lnSpc>
          <a:spcPct val="100000"/>
        </a:lnSpc>
        <a:spcBef>
          <a:spcPct val="0"/>
        </a:spcBef>
        <a:buNone/>
        <a:defRPr sz="3600" b="1" kern="1200" cap="all" baseline="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userDrawn="1">
          <p15:clr>
            <a:srgbClr val="5ACBF0"/>
          </p15:clr>
        </p15:guide>
        <p15:guide id="2" pos="4608"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1" name="Rounded Rectangle 10"/>
          <p:cNvSpPr/>
          <p:nvPr userDrawn="1"/>
        </p:nvSpPr>
        <p:spPr>
          <a:xfrm>
            <a:off x="184152" y="165462"/>
            <a:ext cx="8787251"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7" name="Picture 33"/>
          <p:cNvPicPr>
            <a:picLocks noChangeAspect="1"/>
          </p:cNvPicPr>
          <p:nvPr/>
        </p:nvPicPr>
        <p:blipFill>
          <a:blip r:embed="rId28" cstate="email">
            <a:extLst>
              <a:ext uri="{28A0092B-C50C-407E-A947-70E740481C1C}">
                <a14:useLocalDpi xmlns:a14="http://schemas.microsoft.com/office/drawing/2010/main"/>
              </a:ext>
            </a:extLst>
          </a:blip>
          <a:srcRect/>
          <a:stretch>
            <a:fillRect/>
          </a:stretch>
        </p:blipFill>
        <p:spPr bwMode="auto">
          <a:xfrm>
            <a:off x="7924800" y="5815668"/>
            <a:ext cx="1108075" cy="963613"/>
          </a:xfrm>
          <a:prstGeom prst="rect">
            <a:avLst/>
          </a:prstGeom>
          <a:noFill/>
          <a:ln w="9525">
            <a:noFill/>
            <a:miter lim="800000"/>
            <a:headEnd/>
            <a:tailEnd/>
          </a:ln>
        </p:spPr>
      </p:pic>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1030" name="Text Placeholder 2"/>
          <p:cNvSpPr>
            <a:spLocks noGrp="1"/>
          </p:cNvSpPr>
          <p:nvPr>
            <p:ph type="body" idx="1"/>
          </p:nvPr>
        </p:nvSpPr>
        <p:spPr bwMode="auto">
          <a:xfrm>
            <a:off x="304800" y="1233932"/>
            <a:ext cx="8382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309986" y="6470426"/>
            <a:ext cx="2900362" cy="217493"/>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Arial" pitchFamily="34" charset="0"/>
                <a:ea typeface="+mn-ea"/>
                <a:cs typeface="Arial" pitchFamily="34" charset="0"/>
              </a:defRPr>
            </a:lvl1pPr>
          </a:lstStyle>
          <a:p>
            <a:pPr>
              <a:defRPr/>
            </a:pPr>
            <a:r>
              <a:rPr lang="en-US" dirty="0" smtClean="0"/>
              <a:t>File Name</a:t>
            </a:r>
            <a:endParaRPr lang="en-US" dirty="0"/>
          </a:p>
        </p:txBody>
      </p:sp>
      <p:sp>
        <p:nvSpPr>
          <p:cNvPr id="6" name="Slide Number Placeholder 5"/>
          <p:cNvSpPr>
            <a:spLocks noGrp="1"/>
          </p:cNvSpPr>
          <p:nvPr>
            <p:ph type="sldNum" sz="quarter" idx="4"/>
          </p:nvPr>
        </p:nvSpPr>
        <p:spPr>
          <a:xfrm>
            <a:off x="8305799" y="228600"/>
            <a:ext cx="7270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cs typeface="Arial" pitchFamily="34" charset="0"/>
              </a:defRPr>
            </a:lvl1pPr>
          </a:lstStyle>
          <a:p>
            <a:fld id="{139BD942-CC14-44A4-87FB-46239297AFE5}" type="slidenum">
              <a:rPr lang="en-US" smtClean="0"/>
              <a:pPr/>
              <a:t>‹#›</a:t>
            </a:fld>
            <a:endParaRPr lang="en-US" dirty="0"/>
          </a:p>
        </p:txBody>
      </p:sp>
      <p:pic>
        <p:nvPicPr>
          <p:cNvPr id="1033" name="Picture 6"/>
          <p:cNvPicPr>
            <a:picLocks noChangeAspect="1"/>
          </p:cNvPicPr>
          <p:nvPr/>
        </p:nvPicPr>
        <p:blipFill>
          <a:blip r:embed="rId29"/>
          <a:srcRect/>
          <a:stretch>
            <a:fillRect/>
          </a:stretch>
        </p:blipFill>
        <p:spPr bwMode="auto">
          <a:xfrm>
            <a:off x="4559300" y="3416300"/>
            <a:ext cx="19050" cy="3175"/>
          </a:xfrm>
          <a:prstGeom prst="rect">
            <a:avLst/>
          </a:prstGeom>
          <a:noFill/>
          <a:ln w="9525">
            <a:noFill/>
            <a:miter lim="800000"/>
            <a:headEnd/>
            <a:tailEnd/>
          </a:ln>
        </p:spPr>
      </p:pic>
      <p:pic>
        <p:nvPicPr>
          <p:cNvPr id="2" name="Picture 1"/>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6671409" y="5941983"/>
            <a:ext cx="931494" cy="750370"/>
          </a:xfrm>
          <a:prstGeom prst="rect">
            <a:avLst/>
          </a:prstGeom>
        </p:spPr>
      </p:pic>
    </p:spTree>
    <p:extLst>
      <p:ext uri="{BB962C8B-B14F-4D97-AF65-F5344CB8AC3E}">
        <p14:creationId xmlns:p14="http://schemas.microsoft.com/office/powerpoint/2010/main" val="3506813200"/>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 id="2147484285" r:id="rId13"/>
    <p:sldLayoutId id="2147484286" r:id="rId14"/>
    <p:sldLayoutId id="2147484287" r:id="rId15"/>
    <p:sldLayoutId id="2147484288" r:id="rId16"/>
    <p:sldLayoutId id="2147484289" r:id="rId17"/>
    <p:sldLayoutId id="2147484290" r:id="rId18"/>
    <p:sldLayoutId id="2147484291" r:id="rId19"/>
    <p:sldLayoutId id="2147484292" r:id="rId20"/>
    <p:sldLayoutId id="2147484293" r:id="rId21"/>
    <p:sldLayoutId id="2147484300" r:id="rId22"/>
    <p:sldLayoutId id="2147484294" r:id="rId23"/>
    <p:sldLayoutId id="2147484301" r:id="rId24"/>
    <p:sldLayoutId id="2147484302" r:id="rId25"/>
  </p:sldLayoutIdLst>
  <p:hf hd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92" userDrawn="1">
          <p15:clr>
            <a:srgbClr val="5ACBF0"/>
          </p15:clr>
        </p15:guide>
        <p15:guide id="2" pos="5472" userDrawn="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6"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ounded Rectangle 10"/>
          <p:cNvSpPr/>
          <p:nvPr userDrawn="1"/>
        </p:nvSpPr>
        <p:spPr>
          <a:xfrm>
            <a:off x="184152" y="165462"/>
            <a:ext cx="8787251"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3847A"/>
              </a:solidFill>
            </a:endParaRPr>
          </a:p>
        </p:txBody>
      </p:sp>
      <p:pic>
        <p:nvPicPr>
          <p:cNvPr id="1027" name="Picture 33"/>
          <p:cNvPicPr>
            <a:picLocks noChangeAspect="1"/>
          </p:cNvPicPr>
          <p:nvPr/>
        </p:nvPicPr>
        <p:blipFill>
          <a:blip r:embed="rId27"/>
          <a:srcRect/>
          <a:stretch>
            <a:fillRect/>
          </a:stretch>
        </p:blipFill>
        <p:spPr bwMode="auto">
          <a:xfrm>
            <a:off x="7924800" y="5815668"/>
            <a:ext cx="1108075" cy="963613"/>
          </a:xfrm>
          <a:prstGeom prst="rect">
            <a:avLst/>
          </a:prstGeom>
          <a:noFill/>
          <a:ln w="9525">
            <a:noFill/>
            <a:miter lim="800000"/>
            <a:headEnd/>
            <a:tailEnd/>
          </a:ln>
        </p:spPr>
      </p:pic>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1030" name="Text Placeholder 2"/>
          <p:cNvSpPr>
            <a:spLocks noGrp="1"/>
          </p:cNvSpPr>
          <p:nvPr>
            <p:ph type="body" idx="1"/>
          </p:nvPr>
        </p:nvSpPr>
        <p:spPr bwMode="auto">
          <a:xfrm>
            <a:off x="304800" y="1233932"/>
            <a:ext cx="8382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309986" y="6470426"/>
            <a:ext cx="2900362" cy="217493"/>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Arial" pitchFamily="34" charset="0"/>
                <a:ea typeface="+mn-ea"/>
                <a:cs typeface="Arial" pitchFamily="34" charset="0"/>
              </a:defRPr>
            </a:lvl1pPr>
          </a:lstStyle>
          <a:p>
            <a:pPr>
              <a:defRPr/>
            </a:pPr>
            <a:r>
              <a:rPr lang="en-US" dirty="0" smtClean="0">
                <a:solidFill>
                  <a:srgbClr val="000000">
                    <a:tint val="75000"/>
                  </a:srgbClr>
                </a:solidFill>
              </a:rPr>
              <a:t>File Name</a:t>
            </a:r>
            <a:endParaRPr lang="en-US" dirty="0">
              <a:solidFill>
                <a:srgbClr val="000000">
                  <a:tint val="75000"/>
                </a:srgbClr>
              </a:solidFill>
            </a:endParaRPr>
          </a:p>
        </p:txBody>
      </p:sp>
      <p:sp>
        <p:nvSpPr>
          <p:cNvPr id="6" name="Slide Number Placeholder 5"/>
          <p:cNvSpPr>
            <a:spLocks noGrp="1"/>
          </p:cNvSpPr>
          <p:nvPr>
            <p:ph type="sldNum" sz="quarter" idx="4"/>
          </p:nvPr>
        </p:nvSpPr>
        <p:spPr>
          <a:xfrm>
            <a:off x="8305799" y="228600"/>
            <a:ext cx="7270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cs typeface="Arial" pitchFamily="34" charset="0"/>
              </a:defRPr>
            </a:lvl1pPr>
          </a:lstStyle>
          <a:p>
            <a:fld id="{139BD942-CC14-44A4-87FB-46239297AFE5}" type="slidenum">
              <a:rPr lang="en-US" smtClean="0"/>
              <a:pPr/>
              <a:t>‹#›</a:t>
            </a:fld>
            <a:endParaRPr lang="en-US" dirty="0"/>
          </a:p>
        </p:txBody>
      </p:sp>
      <p:pic>
        <p:nvPicPr>
          <p:cNvPr id="1033" name="Picture 6"/>
          <p:cNvPicPr>
            <a:picLocks noChangeAspect="1"/>
          </p:cNvPicPr>
          <p:nvPr/>
        </p:nvPicPr>
        <p:blipFill>
          <a:blip r:embed="rId28"/>
          <a:srcRect/>
          <a:stretch>
            <a:fillRect/>
          </a:stretch>
        </p:blipFill>
        <p:spPr bwMode="auto">
          <a:xfrm>
            <a:off x="4559300" y="3416300"/>
            <a:ext cx="19050" cy="3175"/>
          </a:xfrm>
          <a:prstGeom prst="rect">
            <a:avLst/>
          </a:prstGeom>
          <a:noFill/>
          <a:ln w="9525">
            <a:noFill/>
            <a:miter lim="800000"/>
            <a:headEnd/>
            <a:tailEnd/>
          </a:ln>
        </p:spPr>
      </p:pic>
      <p:pic>
        <p:nvPicPr>
          <p:cNvPr id="18" name="Picture 17"/>
          <p:cNvPicPr>
            <a:picLocks noChangeAspect="1"/>
          </p:cNvPicPr>
          <p:nvPr/>
        </p:nvPicPr>
        <p:blipFill>
          <a:blip r:embed="rId29" cstate="email">
            <a:extLst>
              <a:ext uri="{28A0092B-C50C-407E-A947-70E740481C1C}">
                <a14:useLocalDpi xmlns:a14="http://schemas.microsoft.com/office/drawing/2010/main" val="0"/>
              </a:ext>
            </a:extLst>
          </a:blip>
          <a:stretch>
            <a:fillRect/>
          </a:stretch>
        </p:blipFill>
        <p:spPr>
          <a:xfrm>
            <a:off x="6745540" y="6027335"/>
            <a:ext cx="761571" cy="577315"/>
          </a:xfrm>
          <a:prstGeom prst="rect">
            <a:avLst/>
          </a:prstGeom>
        </p:spPr>
      </p:pic>
    </p:spTree>
    <p:extLst>
      <p:ext uri="{BB962C8B-B14F-4D97-AF65-F5344CB8AC3E}">
        <p14:creationId xmlns:p14="http://schemas.microsoft.com/office/powerpoint/2010/main" val="606907201"/>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 id="2147484315" r:id="rId12"/>
    <p:sldLayoutId id="2147484316" r:id="rId13"/>
    <p:sldLayoutId id="2147484317" r:id="rId14"/>
    <p:sldLayoutId id="2147484318" r:id="rId15"/>
    <p:sldLayoutId id="2147484319" r:id="rId16"/>
    <p:sldLayoutId id="2147484320" r:id="rId17"/>
    <p:sldLayoutId id="2147484321" r:id="rId18"/>
    <p:sldLayoutId id="2147484322" r:id="rId19"/>
    <p:sldLayoutId id="2147484323" r:id="rId20"/>
    <p:sldLayoutId id="2147484324" r:id="rId21"/>
    <p:sldLayoutId id="2147484325" r:id="rId22"/>
    <p:sldLayoutId id="2147484326" r:id="rId23"/>
    <p:sldLayoutId id="2147484327" r:id="rId24"/>
  </p:sldLayoutIdLst>
  <p:hf hd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pos="192">
          <p15:clr>
            <a:srgbClr val="5ACBF0"/>
          </p15:clr>
        </p15:guide>
        <p15:guide id="4294967295" pos="5472">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6"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ounded Rectangle 10"/>
          <p:cNvSpPr/>
          <p:nvPr userDrawn="1"/>
        </p:nvSpPr>
        <p:spPr>
          <a:xfrm>
            <a:off x="184152" y="165462"/>
            <a:ext cx="8787251"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3847A"/>
              </a:solidFill>
            </a:endParaRPr>
          </a:p>
        </p:txBody>
      </p:sp>
      <p:pic>
        <p:nvPicPr>
          <p:cNvPr id="1027" name="Picture 33"/>
          <p:cNvPicPr>
            <a:picLocks noChangeAspect="1"/>
          </p:cNvPicPr>
          <p:nvPr/>
        </p:nvPicPr>
        <p:blipFill>
          <a:blip r:embed="rId27"/>
          <a:srcRect/>
          <a:stretch>
            <a:fillRect/>
          </a:stretch>
        </p:blipFill>
        <p:spPr bwMode="auto">
          <a:xfrm>
            <a:off x="7924800" y="5815668"/>
            <a:ext cx="1108075" cy="963613"/>
          </a:xfrm>
          <a:prstGeom prst="rect">
            <a:avLst/>
          </a:prstGeom>
          <a:noFill/>
          <a:ln w="9525">
            <a:noFill/>
            <a:miter lim="800000"/>
            <a:headEnd/>
            <a:tailEnd/>
          </a:ln>
        </p:spPr>
      </p:pic>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1030" name="Text Placeholder 2"/>
          <p:cNvSpPr>
            <a:spLocks noGrp="1"/>
          </p:cNvSpPr>
          <p:nvPr>
            <p:ph type="body" idx="1"/>
          </p:nvPr>
        </p:nvSpPr>
        <p:spPr bwMode="auto">
          <a:xfrm>
            <a:off x="304800" y="1233932"/>
            <a:ext cx="8382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309986" y="6470426"/>
            <a:ext cx="2900362" cy="217493"/>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Arial" pitchFamily="34" charset="0"/>
                <a:ea typeface="+mn-ea"/>
                <a:cs typeface="Arial" pitchFamily="34" charset="0"/>
              </a:defRPr>
            </a:lvl1pPr>
          </a:lstStyle>
          <a:p>
            <a:pPr>
              <a:defRPr/>
            </a:pPr>
            <a:r>
              <a:rPr lang="en-US" dirty="0" smtClean="0">
                <a:solidFill>
                  <a:srgbClr val="000000">
                    <a:tint val="75000"/>
                  </a:srgbClr>
                </a:solidFill>
              </a:rPr>
              <a:t>File Name</a:t>
            </a:r>
            <a:endParaRPr lang="en-US" dirty="0">
              <a:solidFill>
                <a:srgbClr val="000000">
                  <a:tint val="75000"/>
                </a:srgbClr>
              </a:solidFill>
            </a:endParaRPr>
          </a:p>
        </p:txBody>
      </p:sp>
      <p:sp>
        <p:nvSpPr>
          <p:cNvPr id="6" name="Slide Number Placeholder 5"/>
          <p:cNvSpPr>
            <a:spLocks noGrp="1"/>
          </p:cNvSpPr>
          <p:nvPr>
            <p:ph type="sldNum" sz="quarter" idx="4"/>
          </p:nvPr>
        </p:nvSpPr>
        <p:spPr>
          <a:xfrm>
            <a:off x="8305799" y="228600"/>
            <a:ext cx="7270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cs typeface="Arial" pitchFamily="34" charset="0"/>
              </a:defRPr>
            </a:lvl1pPr>
          </a:lstStyle>
          <a:p>
            <a:fld id="{139BD942-CC14-44A4-87FB-46239297AFE5}" type="slidenum">
              <a:rPr lang="en-US" smtClean="0"/>
              <a:pPr/>
              <a:t>‹#›</a:t>
            </a:fld>
            <a:endParaRPr lang="en-US" dirty="0"/>
          </a:p>
        </p:txBody>
      </p:sp>
      <p:pic>
        <p:nvPicPr>
          <p:cNvPr id="1033" name="Picture 6"/>
          <p:cNvPicPr>
            <a:picLocks noChangeAspect="1"/>
          </p:cNvPicPr>
          <p:nvPr/>
        </p:nvPicPr>
        <p:blipFill>
          <a:blip r:embed="rId28"/>
          <a:srcRect/>
          <a:stretch>
            <a:fillRect/>
          </a:stretch>
        </p:blipFill>
        <p:spPr bwMode="auto">
          <a:xfrm>
            <a:off x="4559300" y="3416300"/>
            <a:ext cx="19050" cy="3175"/>
          </a:xfrm>
          <a:prstGeom prst="rect">
            <a:avLst/>
          </a:prstGeom>
          <a:noFill/>
          <a:ln w="9525">
            <a:noFill/>
            <a:miter lim="800000"/>
            <a:headEnd/>
            <a:tailEnd/>
          </a:ln>
        </p:spPr>
      </p:pic>
      <p:pic>
        <p:nvPicPr>
          <p:cNvPr id="18" name="Picture 17"/>
          <p:cNvPicPr>
            <a:picLocks noChangeAspect="1"/>
          </p:cNvPicPr>
          <p:nvPr/>
        </p:nvPicPr>
        <p:blipFill>
          <a:blip r:embed="rId29" cstate="email">
            <a:extLst>
              <a:ext uri="{28A0092B-C50C-407E-A947-70E740481C1C}">
                <a14:useLocalDpi xmlns:a14="http://schemas.microsoft.com/office/drawing/2010/main" val="0"/>
              </a:ext>
            </a:extLst>
          </a:blip>
          <a:stretch>
            <a:fillRect/>
          </a:stretch>
        </p:blipFill>
        <p:spPr>
          <a:xfrm>
            <a:off x="6745540" y="6027335"/>
            <a:ext cx="761571" cy="577315"/>
          </a:xfrm>
          <a:prstGeom prst="rect">
            <a:avLst/>
          </a:prstGeom>
        </p:spPr>
      </p:pic>
    </p:spTree>
    <p:extLst>
      <p:ext uri="{BB962C8B-B14F-4D97-AF65-F5344CB8AC3E}">
        <p14:creationId xmlns:p14="http://schemas.microsoft.com/office/powerpoint/2010/main" val="1095537910"/>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 id="2147484341" r:id="rId13"/>
    <p:sldLayoutId id="2147484342" r:id="rId14"/>
    <p:sldLayoutId id="2147484343" r:id="rId15"/>
    <p:sldLayoutId id="2147484344" r:id="rId16"/>
    <p:sldLayoutId id="2147484345" r:id="rId17"/>
    <p:sldLayoutId id="2147484346" r:id="rId18"/>
    <p:sldLayoutId id="2147484347" r:id="rId19"/>
    <p:sldLayoutId id="2147484348" r:id="rId20"/>
    <p:sldLayoutId id="2147484349" r:id="rId21"/>
    <p:sldLayoutId id="2147484350" r:id="rId22"/>
    <p:sldLayoutId id="2147484351" r:id="rId23"/>
    <p:sldLayoutId id="2147484352" r:id="rId24"/>
  </p:sldLayoutIdLst>
  <p:hf hd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pos="192">
          <p15:clr>
            <a:srgbClr val="5ACBF0"/>
          </p15:clr>
        </p15:guide>
        <p15:guide id="4294967295" pos="5472">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670607" y="5044200"/>
            <a:ext cx="1861769" cy="513914"/>
          </a:xfrm>
        </p:spPr>
        <p:txBody>
          <a:bodyPr>
            <a:normAutofit/>
          </a:bodyPr>
          <a:lstStyle/>
          <a:p>
            <a:r>
              <a:rPr lang="en-US" b="1" dirty="0" smtClean="0"/>
              <a:t>16 </a:t>
            </a:r>
            <a:r>
              <a:rPr lang="en-US" b="1" dirty="0" smtClean="0"/>
              <a:t>May 2018</a:t>
            </a:r>
          </a:p>
          <a:p>
            <a:endParaRPr lang="en-US" b="1" dirty="0"/>
          </a:p>
          <a:p>
            <a:endParaRPr lang="en-US" b="1" dirty="0"/>
          </a:p>
        </p:txBody>
      </p:sp>
      <p:sp>
        <p:nvSpPr>
          <p:cNvPr id="2" name="Title 1"/>
          <p:cNvSpPr>
            <a:spLocks noGrp="1"/>
          </p:cNvSpPr>
          <p:nvPr>
            <p:ph type="title"/>
          </p:nvPr>
        </p:nvSpPr>
        <p:spPr>
          <a:xfrm>
            <a:off x="202301" y="228600"/>
            <a:ext cx="8103498" cy="2340173"/>
          </a:xfrm>
        </p:spPr>
        <p:txBody>
          <a:bodyPr>
            <a:normAutofit/>
          </a:bodyPr>
          <a:lstStyle/>
          <a:p>
            <a:pPr algn="ctr"/>
            <a:r>
              <a:rPr lang="en-US" sz="3200" dirty="0" smtClean="0">
                <a:effectLst>
                  <a:outerShdw blurRad="38100" dist="38100" dir="2700000" algn="tl">
                    <a:srgbClr val="000000">
                      <a:alpha val="43137"/>
                    </a:srgbClr>
                  </a:outerShdw>
                </a:effectLst>
              </a:rPr>
              <a:t>Sedimentation in Coralville Lake</a:t>
            </a:r>
            <a:r>
              <a:rPr lang="en-US" sz="3200" dirty="0">
                <a:effectLst>
                  <a:outerShdw blurRad="38100" dist="38100" dir="2700000" algn="tl">
                    <a:srgbClr val="000000">
                      <a:alpha val="43137"/>
                    </a:srgbClr>
                  </a:outerShdw>
                </a:effectLst>
              </a:rPr>
              <a:t/>
            </a:r>
            <a:br>
              <a:rPr lang="en-US" sz="3200" dirty="0">
                <a:effectLst>
                  <a:outerShdw blurRad="38100" dist="38100" dir="2700000" algn="tl">
                    <a:srgbClr val="000000">
                      <a:alpha val="43137"/>
                    </a:srgbClr>
                  </a:outerShdw>
                </a:effectLst>
              </a:rPr>
            </a:br>
            <a:endParaRPr lang="en-US" sz="3200" dirty="0">
              <a:effectLst>
                <a:outerShdw blurRad="38100" dist="38100" dir="2700000" algn="tl">
                  <a:srgbClr val="000000">
                    <a:alpha val="43137"/>
                  </a:srgbClr>
                </a:outerShdw>
              </a:effectLst>
            </a:endParaRPr>
          </a:p>
        </p:txBody>
      </p:sp>
      <p:sp>
        <p:nvSpPr>
          <p:cNvPr id="14339" name="Slide Number Placeholder 4"/>
          <p:cNvSpPr>
            <a:spLocks noGrp="1"/>
          </p:cNvSpPr>
          <p:nvPr>
            <p:ph type="sldNum" sz="quarter" idx="10"/>
          </p:nvPr>
        </p:nvSpPr>
        <p:spPr/>
        <p:txBody>
          <a:bodyPr/>
          <a:lstStyle/>
          <a:p>
            <a:fld id="{744B3473-5193-4AC1-9169-6977ADF2DCFC}" type="slidenum">
              <a:rPr lang="en-US" smtClean="0"/>
              <a:pPr/>
              <a:t>1</a:t>
            </a:fld>
            <a:endParaRPr lang="en-US"/>
          </a:p>
        </p:txBody>
      </p:sp>
      <p:sp>
        <p:nvSpPr>
          <p:cNvPr id="8" name="Footer Placeholder 7"/>
          <p:cNvSpPr>
            <a:spLocks noGrp="1"/>
          </p:cNvSpPr>
          <p:nvPr>
            <p:ph type="ftr" sz="quarter" idx="11"/>
          </p:nvPr>
        </p:nvSpPr>
        <p:spPr/>
        <p:txBody>
          <a:bodyPr/>
          <a:lstStyle/>
          <a:p>
            <a:r>
              <a:rPr lang="en-US" smtClean="0"/>
              <a:t>File Name</a:t>
            </a:r>
            <a:endParaRPr lang="en-US" dirty="0"/>
          </a:p>
        </p:txBody>
      </p:sp>
      <p:pic>
        <p:nvPicPr>
          <p:cNvPr id="10" name="Picture 9"/>
          <p:cNvPicPr>
            <a:picLocks noChangeAspect="1"/>
          </p:cNvPicPr>
          <p:nvPr/>
        </p:nvPicPr>
        <p:blipFill>
          <a:blip r:embed="rId2"/>
          <a:stretch>
            <a:fillRect/>
          </a:stretch>
        </p:blipFill>
        <p:spPr>
          <a:xfrm>
            <a:off x="1388433" y="810239"/>
            <a:ext cx="5731233" cy="3652322"/>
          </a:xfrm>
          <a:prstGeom prst="rect">
            <a:avLst/>
          </a:prstGeom>
        </p:spPr>
      </p:pic>
      <p:sp>
        <p:nvSpPr>
          <p:cNvPr id="4" name="TextBox 3"/>
          <p:cNvSpPr txBox="1"/>
          <p:nvPr/>
        </p:nvSpPr>
        <p:spPr>
          <a:xfrm>
            <a:off x="202301" y="4763124"/>
            <a:ext cx="4608954" cy="646331"/>
          </a:xfrm>
          <a:prstGeom prst="rect">
            <a:avLst/>
          </a:prstGeom>
          <a:noFill/>
        </p:spPr>
        <p:txBody>
          <a:bodyPr wrap="none" rtlCol="0">
            <a:spAutoFit/>
          </a:bodyPr>
          <a:lstStyle/>
          <a:p>
            <a:r>
              <a:rPr lang="en-US" sz="1800" b="1" dirty="0" smtClean="0"/>
              <a:t>Kevin Landwehr</a:t>
            </a:r>
          </a:p>
          <a:p>
            <a:r>
              <a:rPr lang="en-US" sz="1800" b="1" dirty="0" smtClean="0"/>
              <a:t>Chief, Hydrology and Hydraulics Branch</a:t>
            </a:r>
            <a:endParaRPr lang="en-US" sz="18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450" y="423860"/>
            <a:ext cx="8778240" cy="806130"/>
          </a:xfrm>
        </p:spPr>
        <p:txBody>
          <a:bodyPr/>
          <a:lstStyle/>
          <a:p>
            <a:r>
              <a:rPr lang="en-US" sz="3200" dirty="0" smtClean="0"/>
              <a:t>Multi-Purpose Reservoir Planning </a:t>
            </a:r>
            <a:endParaRPr lang="en-US" sz="3200" dirty="0"/>
          </a:p>
        </p:txBody>
      </p:sp>
      <p:sp>
        <p:nvSpPr>
          <p:cNvPr id="7" name="Content Placeholder 6"/>
          <p:cNvSpPr>
            <a:spLocks noGrp="1"/>
          </p:cNvSpPr>
          <p:nvPr>
            <p:ph idx="1"/>
          </p:nvPr>
        </p:nvSpPr>
        <p:spPr>
          <a:xfrm>
            <a:off x="260463" y="1433832"/>
            <a:ext cx="8778240" cy="4214409"/>
          </a:xfrm>
        </p:spPr>
        <p:txBody>
          <a:bodyPr/>
          <a:lstStyle/>
          <a:p>
            <a:pPr marL="228600" indent="-228600"/>
            <a:r>
              <a:rPr lang="en-US" dirty="0" smtClean="0"/>
              <a:t>Sediment </a:t>
            </a:r>
            <a:r>
              <a:rPr lang="en-US" dirty="0"/>
              <a:t>design life </a:t>
            </a:r>
            <a:r>
              <a:rPr lang="en-US" dirty="0" smtClean="0"/>
              <a:t>(</a:t>
            </a:r>
            <a:r>
              <a:rPr lang="en-US" dirty="0"/>
              <a:t>typically 50 or 100 years</a:t>
            </a:r>
            <a:r>
              <a:rPr lang="en-US" dirty="0" smtClean="0"/>
              <a:t>)</a:t>
            </a:r>
          </a:p>
          <a:p>
            <a:pPr marL="457200" lvl="1" indent="-228600"/>
            <a:r>
              <a:rPr lang="en-US" dirty="0" smtClean="0"/>
              <a:t>Estimate </a:t>
            </a:r>
            <a:r>
              <a:rPr lang="en-US" dirty="0"/>
              <a:t>the reservoir sedimentation volume </a:t>
            </a:r>
            <a:r>
              <a:rPr lang="en-US" dirty="0" smtClean="0"/>
              <a:t>over </a:t>
            </a:r>
            <a:r>
              <a:rPr lang="en-US" dirty="0"/>
              <a:t>the sediment design </a:t>
            </a:r>
            <a:r>
              <a:rPr lang="en-US" dirty="0" smtClean="0"/>
              <a:t>life</a:t>
            </a:r>
          </a:p>
          <a:p>
            <a:pPr marL="457200" lvl="1" indent="-228600"/>
            <a:r>
              <a:rPr lang="en-US" dirty="0" smtClean="0"/>
              <a:t>What happens after sediment design life was not addressed</a:t>
            </a:r>
            <a:endParaRPr lang="en-US" dirty="0" smtClean="0"/>
          </a:p>
          <a:p>
            <a:pPr marL="457200" lvl="1" indent="-228600"/>
            <a:endParaRPr lang="en-US" dirty="0"/>
          </a:p>
          <a:p>
            <a:pPr marL="57150" indent="0"/>
            <a:endParaRPr lang="en-US" dirty="0" smtClean="0"/>
          </a:p>
          <a:p>
            <a:pPr marL="57150" indent="0"/>
            <a:r>
              <a:rPr lang="en-US" dirty="0" smtClean="0"/>
              <a:t>USACE has responded to sedimentation at Coralville Lake through a raise in the conservation pool elevation from 680 to 683 feet (earlier spring flood pool elevation was 670/675).</a:t>
            </a:r>
            <a:endParaRPr lang="en-US" dirty="0"/>
          </a:p>
        </p:txBody>
      </p:sp>
    </p:spTree>
    <p:extLst>
      <p:ext uri="{BB962C8B-B14F-4D97-AF65-F5344CB8AC3E}">
        <p14:creationId xmlns:p14="http://schemas.microsoft.com/office/powerpoint/2010/main" val="20288475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sedimentation surveys</a:t>
            </a:r>
            <a:endParaRPr lang="en-US" dirty="0"/>
          </a:p>
        </p:txBody>
      </p:sp>
      <p:sp>
        <p:nvSpPr>
          <p:cNvPr id="4" name="Footer Placeholder 3"/>
          <p:cNvSpPr>
            <a:spLocks noGrp="1"/>
          </p:cNvSpPr>
          <p:nvPr>
            <p:ph type="ftr" sz="quarter" idx="10"/>
          </p:nvPr>
        </p:nvSpPr>
        <p:spPr/>
        <p:txBody>
          <a:bodyPr/>
          <a:lstStyle/>
          <a:p>
            <a:pPr>
              <a:defRPr/>
            </a:pPr>
            <a:r>
              <a:rPr lang="en-US" smtClean="0"/>
              <a:t>File Name</a:t>
            </a:r>
            <a:endParaRPr lang="en-US"/>
          </a:p>
        </p:txBody>
      </p:sp>
      <p:sp>
        <p:nvSpPr>
          <p:cNvPr id="5" name="Slide Number Placeholder 4"/>
          <p:cNvSpPr>
            <a:spLocks noGrp="1"/>
          </p:cNvSpPr>
          <p:nvPr>
            <p:ph type="sldNum" sz="quarter" idx="11"/>
          </p:nvPr>
        </p:nvSpPr>
        <p:spPr/>
        <p:txBody>
          <a:bodyPr/>
          <a:lstStyle/>
          <a:p>
            <a:fld id="{9A257827-C34C-4251-B995-96C9C233CCC8}" type="slidenum">
              <a:rPr lang="en-US" smtClean="0"/>
              <a:pPr/>
              <a:t>11</a:t>
            </a:fld>
            <a:endParaRPr lang="en-US"/>
          </a:p>
        </p:txBody>
      </p:sp>
      <p:sp>
        <p:nvSpPr>
          <p:cNvPr id="7" name="TextBox 6"/>
          <p:cNvSpPr txBox="1"/>
          <p:nvPr/>
        </p:nvSpPr>
        <p:spPr>
          <a:xfrm>
            <a:off x="640080" y="1127125"/>
            <a:ext cx="8220700" cy="6001643"/>
          </a:xfrm>
          <a:prstGeom prst="rect">
            <a:avLst/>
          </a:prstGeom>
          <a:noFill/>
        </p:spPr>
        <p:txBody>
          <a:bodyPr wrap="square" rtlCol="0">
            <a:spAutoFit/>
          </a:bodyPr>
          <a:lstStyle/>
          <a:p>
            <a:r>
              <a:rPr lang="en-US" dirty="0" smtClean="0"/>
              <a:t>Surveys conducted in:</a:t>
            </a:r>
          </a:p>
          <a:p>
            <a:pPr marL="914400" lvl="1" indent="-457200">
              <a:buFont typeface="Arial" panose="020B0604020202020204" pitchFamily="34" charset="0"/>
              <a:buChar char="•"/>
            </a:pPr>
            <a:r>
              <a:rPr lang="en-US" dirty="0" smtClean="0"/>
              <a:t>1958</a:t>
            </a:r>
          </a:p>
          <a:p>
            <a:pPr marL="914400" lvl="1" indent="-457200">
              <a:buFont typeface="Arial" panose="020B0604020202020204" pitchFamily="34" charset="0"/>
              <a:buChar char="•"/>
            </a:pPr>
            <a:r>
              <a:rPr lang="en-US" dirty="0" smtClean="0"/>
              <a:t>1964</a:t>
            </a:r>
          </a:p>
          <a:p>
            <a:pPr marL="914400" lvl="1" indent="-457200">
              <a:buFont typeface="Arial" panose="020B0604020202020204" pitchFamily="34" charset="0"/>
              <a:buChar char="•"/>
            </a:pPr>
            <a:r>
              <a:rPr lang="en-US" dirty="0" smtClean="0"/>
              <a:t>1975</a:t>
            </a:r>
          </a:p>
          <a:p>
            <a:pPr marL="914400" lvl="1" indent="-457200">
              <a:buFont typeface="Arial" panose="020B0604020202020204" pitchFamily="34" charset="0"/>
              <a:buChar char="•"/>
            </a:pPr>
            <a:r>
              <a:rPr lang="en-US" dirty="0" smtClean="0"/>
              <a:t>1983</a:t>
            </a:r>
          </a:p>
          <a:p>
            <a:pPr marL="914400" lvl="1" indent="-457200">
              <a:buFont typeface="Arial" panose="020B0604020202020204" pitchFamily="34" charset="0"/>
              <a:buChar char="•"/>
            </a:pPr>
            <a:r>
              <a:rPr lang="en-US" dirty="0" smtClean="0"/>
              <a:t>1999</a:t>
            </a:r>
          </a:p>
          <a:p>
            <a:pPr marL="914400" lvl="1" indent="-457200">
              <a:buFont typeface="Arial" panose="020B0604020202020204" pitchFamily="34" charset="0"/>
              <a:buChar char="•"/>
            </a:pPr>
            <a:r>
              <a:rPr lang="en-US" dirty="0" smtClean="0"/>
              <a:t>2008</a:t>
            </a:r>
          </a:p>
          <a:p>
            <a:pPr marL="914400" lvl="1" indent="-457200">
              <a:buFont typeface="Arial" panose="020B0604020202020204" pitchFamily="34" charset="0"/>
              <a:buChar char="•"/>
            </a:pPr>
            <a:endParaRPr lang="en-US" dirty="0"/>
          </a:p>
          <a:p>
            <a:endParaRPr lang="en-US" dirty="0" smtClean="0"/>
          </a:p>
          <a:p>
            <a:endParaRPr lang="en-US" dirty="0"/>
          </a:p>
          <a:p>
            <a:r>
              <a:rPr lang="en-US" dirty="0" smtClean="0"/>
              <a:t>Methodology used remained consistent through 1983. In 1999 GIS was utilized to process survey data and the 2008 survey utilized </a:t>
            </a:r>
            <a:r>
              <a:rPr lang="en-US" dirty="0" err="1" smtClean="0"/>
              <a:t>LiDAR</a:t>
            </a:r>
            <a:r>
              <a:rPr lang="en-US" dirty="0" smtClean="0"/>
              <a:t> information for capacity above the conservation pool.</a:t>
            </a:r>
            <a:endParaRPr lang="en-US" dirty="0" smtClean="0"/>
          </a:p>
          <a:p>
            <a:endParaRPr lang="en-US" dirty="0"/>
          </a:p>
          <a:p>
            <a:endParaRPr lang="en-US" dirty="0"/>
          </a:p>
        </p:txBody>
      </p:sp>
      <p:pic>
        <p:nvPicPr>
          <p:cNvPr id="6" name="Picture 5"/>
          <p:cNvPicPr>
            <a:picLocks noChangeAspect="1"/>
          </p:cNvPicPr>
          <p:nvPr/>
        </p:nvPicPr>
        <p:blipFill>
          <a:blip r:embed="rId2"/>
          <a:stretch>
            <a:fillRect/>
          </a:stretch>
        </p:blipFill>
        <p:spPr>
          <a:xfrm>
            <a:off x="3738520" y="940621"/>
            <a:ext cx="4835741" cy="3688215"/>
          </a:xfrm>
          <a:prstGeom prst="rect">
            <a:avLst/>
          </a:prstGeom>
        </p:spPr>
      </p:pic>
    </p:spTree>
    <p:extLst>
      <p:ext uri="{BB962C8B-B14F-4D97-AF65-F5344CB8AC3E}">
        <p14:creationId xmlns:p14="http://schemas.microsoft.com/office/powerpoint/2010/main" val="35716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986" y="190499"/>
            <a:ext cx="8382000" cy="806451"/>
          </a:xfrm>
        </p:spPr>
        <p:txBody>
          <a:bodyPr/>
          <a:lstStyle/>
          <a:p>
            <a:r>
              <a:rPr lang="en-US" dirty="0" smtClean="0"/>
              <a:t>Coralville Lake Sedimentation Rates</a:t>
            </a:r>
            <a:endParaRPr lang="en-US" dirty="0"/>
          </a:p>
        </p:txBody>
      </p:sp>
      <p:sp>
        <p:nvSpPr>
          <p:cNvPr id="4" name="Footer Placeholder 3"/>
          <p:cNvSpPr>
            <a:spLocks noGrp="1"/>
          </p:cNvSpPr>
          <p:nvPr>
            <p:ph type="ftr" sz="quarter" idx="10"/>
          </p:nvPr>
        </p:nvSpPr>
        <p:spPr/>
        <p:txBody>
          <a:bodyPr/>
          <a:lstStyle/>
          <a:p>
            <a:pPr>
              <a:defRPr/>
            </a:pPr>
            <a:r>
              <a:rPr lang="en-US" smtClean="0"/>
              <a:t>File Name</a:t>
            </a:r>
            <a:endParaRPr lang="en-US"/>
          </a:p>
        </p:txBody>
      </p:sp>
      <p:sp>
        <p:nvSpPr>
          <p:cNvPr id="5" name="Slide Number Placeholder 4"/>
          <p:cNvSpPr>
            <a:spLocks noGrp="1"/>
          </p:cNvSpPr>
          <p:nvPr>
            <p:ph type="sldNum" sz="quarter" idx="11"/>
          </p:nvPr>
        </p:nvSpPr>
        <p:spPr/>
        <p:txBody>
          <a:bodyPr/>
          <a:lstStyle/>
          <a:p>
            <a:fld id="{9A257827-C34C-4251-B995-96C9C233CCC8}" type="slidenum">
              <a:rPr lang="en-US" smtClean="0"/>
              <a:pPr/>
              <a:t>12</a:t>
            </a:fld>
            <a:endParaRPr lang="en-US"/>
          </a:p>
        </p:txBody>
      </p:sp>
      <p:sp>
        <p:nvSpPr>
          <p:cNvPr id="3" name="TextBox 2"/>
          <p:cNvSpPr txBox="1"/>
          <p:nvPr/>
        </p:nvSpPr>
        <p:spPr>
          <a:xfrm>
            <a:off x="595941" y="808297"/>
            <a:ext cx="8266489" cy="5940088"/>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For the period 1959 – 2008, the average rate of sedimentation was approximately 1,600 acre-feet per year.</a:t>
            </a:r>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sz="2000" dirty="0" smtClean="0"/>
              <a:t>From 1959 to 2008, the conservation storage </a:t>
            </a:r>
            <a:r>
              <a:rPr lang="en-US" sz="2000" dirty="0"/>
              <a:t>volume </a:t>
            </a:r>
            <a:r>
              <a:rPr lang="en-US" sz="2000" dirty="0" smtClean="0"/>
              <a:t>(below elevation 683 feet) decreased from 67,000 acre-</a:t>
            </a:r>
            <a:r>
              <a:rPr lang="en-US" sz="2000" dirty="0" err="1" smtClean="0"/>
              <a:t>ft</a:t>
            </a:r>
            <a:r>
              <a:rPr lang="en-US" sz="2000" dirty="0" smtClean="0"/>
              <a:t> to 23,800 acre-ft.</a:t>
            </a:r>
          </a:p>
          <a:p>
            <a:pPr marL="1257300" lvl="2" indent="-342900">
              <a:buFont typeface="Arial" panose="020B0604020202020204" pitchFamily="34" charset="0"/>
              <a:buChar char="•"/>
            </a:pPr>
            <a:r>
              <a:rPr lang="en-US" sz="2000" dirty="0" smtClean="0"/>
              <a:t>36% of original volume remaining</a:t>
            </a:r>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sz="2000" dirty="0" smtClean="0"/>
              <a:t>From 1959 to 2008, the flood control storage volume (between elevation 683 and 712 feet) decreased from 409,000 acre-</a:t>
            </a:r>
            <a:r>
              <a:rPr lang="en-US" sz="2000" dirty="0" err="1" smtClean="0"/>
              <a:t>ft</a:t>
            </a:r>
            <a:r>
              <a:rPr lang="en-US" sz="2000" dirty="0" smtClean="0"/>
              <a:t> to 372,000 acre-ft.</a:t>
            </a:r>
          </a:p>
          <a:p>
            <a:pPr marL="1257300" lvl="2" indent="-342900">
              <a:buFont typeface="Arial" panose="020B0604020202020204" pitchFamily="34" charset="0"/>
              <a:buChar char="•"/>
            </a:pPr>
            <a:r>
              <a:rPr lang="en-US" sz="2000" dirty="0" smtClean="0"/>
              <a:t>91% of original volume remaining</a:t>
            </a:r>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sz="2000" dirty="0" smtClean="0"/>
              <a:t>Overtime, the rate of sedimentation in the conservation pool has decreased, while the rate of sedimentation in the flood pool has increased.  The overall rate of sedimentation has remained fairly consistent.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The estimated sediment trap efficiency for </a:t>
            </a:r>
          </a:p>
          <a:p>
            <a:pPr lvl="1"/>
            <a:r>
              <a:rPr lang="en-US" sz="2000" dirty="0" smtClean="0"/>
              <a:t>Coralville Lake is 72%</a:t>
            </a:r>
            <a:endParaRPr lang="en-US" sz="2000" dirty="0"/>
          </a:p>
        </p:txBody>
      </p:sp>
    </p:spTree>
    <p:extLst>
      <p:ext uri="{BB962C8B-B14F-4D97-AF65-F5344CB8AC3E}">
        <p14:creationId xmlns:p14="http://schemas.microsoft.com/office/powerpoint/2010/main" val="35681507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Coralville lake sedimentation rates</a:t>
            </a:r>
            <a:endParaRPr lang="en-US" dirty="0"/>
          </a:p>
        </p:txBody>
      </p:sp>
      <p:sp>
        <p:nvSpPr>
          <p:cNvPr id="4" name="Footer Placeholder 3"/>
          <p:cNvSpPr>
            <a:spLocks noGrp="1"/>
          </p:cNvSpPr>
          <p:nvPr>
            <p:ph type="ftr" sz="quarter" idx="10"/>
          </p:nvPr>
        </p:nvSpPr>
        <p:spPr/>
        <p:txBody>
          <a:bodyPr/>
          <a:lstStyle/>
          <a:p>
            <a:pPr>
              <a:defRPr/>
            </a:pPr>
            <a:r>
              <a:rPr lang="en-US" smtClean="0"/>
              <a:t>File Name</a:t>
            </a:r>
            <a:endParaRPr lang="en-US"/>
          </a:p>
        </p:txBody>
      </p:sp>
      <p:sp>
        <p:nvSpPr>
          <p:cNvPr id="5" name="Slide Number Placeholder 4"/>
          <p:cNvSpPr>
            <a:spLocks noGrp="1"/>
          </p:cNvSpPr>
          <p:nvPr>
            <p:ph type="sldNum" sz="quarter" idx="11"/>
          </p:nvPr>
        </p:nvSpPr>
        <p:spPr/>
        <p:txBody>
          <a:bodyPr/>
          <a:lstStyle/>
          <a:p>
            <a:fld id="{9A257827-C34C-4251-B995-96C9C233CCC8}" type="slidenum">
              <a:rPr lang="en-US" smtClean="0"/>
              <a:pPr/>
              <a:t>13</a:t>
            </a:fld>
            <a:endParaRPr lang="en-US"/>
          </a:p>
        </p:txBody>
      </p:sp>
      <p:sp>
        <p:nvSpPr>
          <p:cNvPr id="3" name="TextBox 2"/>
          <p:cNvSpPr txBox="1"/>
          <p:nvPr/>
        </p:nvSpPr>
        <p:spPr>
          <a:xfrm>
            <a:off x="486033" y="1309816"/>
            <a:ext cx="8369643" cy="3046988"/>
          </a:xfrm>
          <a:prstGeom prst="rect">
            <a:avLst/>
          </a:prstGeom>
          <a:noFill/>
        </p:spPr>
        <p:txBody>
          <a:bodyPr wrap="square" rtlCol="0">
            <a:spAutoFit/>
          </a:bodyPr>
          <a:lstStyle/>
          <a:p>
            <a:r>
              <a:rPr lang="en-US" dirty="0" smtClean="0"/>
              <a:t>The observed average rate of sedimentation in Coralville Lake is 1,600 acre-</a:t>
            </a:r>
            <a:r>
              <a:rPr lang="en-US" dirty="0" err="1" smtClean="0"/>
              <a:t>ft</a:t>
            </a:r>
            <a:r>
              <a:rPr lang="en-US" dirty="0" smtClean="0"/>
              <a:t> per year. </a:t>
            </a:r>
            <a:r>
              <a:rPr lang="en-US" dirty="0"/>
              <a:t> </a:t>
            </a:r>
            <a:r>
              <a:rPr lang="en-US" dirty="0" smtClean="0"/>
              <a:t>This is equivalent to:</a:t>
            </a:r>
          </a:p>
          <a:p>
            <a:endParaRPr lang="en-US" dirty="0"/>
          </a:p>
          <a:p>
            <a:pPr marL="800100" lvl="1" indent="-342900">
              <a:buFont typeface="Arial" panose="020B0604020202020204" pitchFamily="34" charset="0"/>
              <a:buChar char="•"/>
            </a:pPr>
            <a:r>
              <a:rPr lang="en-US" dirty="0" smtClean="0"/>
              <a:t>Sediment placed 16 feet deep over a 100 acre piece of land.</a:t>
            </a:r>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r>
              <a:rPr lang="en-US" dirty="0" smtClean="0"/>
              <a:t>Approximately two Empire State Buildings (1,700 acre-</a:t>
            </a:r>
            <a:r>
              <a:rPr lang="en-US" dirty="0" err="1" smtClean="0"/>
              <a:t>ft</a:t>
            </a:r>
            <a:r>
              <a:rPr lang="en-US" dirty="0" smtClean="0"/>
              <a:t>) </a:t>
            </a:r>
            <a:endParaRPr lang="en-US" dirty="0"/>
          </a:p>
        </p:txBody>
      </p:sp>
    </p:spTree>
    <p:extLst>
      <p:ext uri="{BB962C8B-B14F-4D97-AF65-F5344CB8AC3E}">
        <p14:creationId xmlns:p14="http://schemas.microsoft.com/office/powerpoint/2010/main" val="10582783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Reservoir Sediment Ranges – Range 2</a:t>
            </a:r>
            <a:endParaRPr lang="en-US" dirty="0"/>
          </a:p>
        </p:txBody>
      </p:sp>
      <p:sp>
        <p:nvSpPr>
          <p:cNvPr id="4" name="Footer Placeholder 3"/>
          <p:cNvSpPr>
            <a:spLocks noGrp="1"/>
          </p:cNvSpPr>
          <p:nvPr>
            <p:ph type="ftr" sz="quarter" idx="10"/>
          </p:nvPr>
        </p:nvSpPr>
        <p:spPr/>
        <p:txBody>
          <a:bodyPr/>
          <a:lstStyle/>
          <a:p>
            <a:pPr>
              <a:defRPr/>
            </a:pPr>
            <a:r>
              <a:rPr lang="en-US" smtClean="0"/>
              <a:t>File Name</a:t>
            </a:r>
            <a:endParaRPr lang="en-US"/>
          </a:p>
        </p:txBody>
      </p:sp>
      <p:sp>
        <p:nvSpPr>
          <p:cNvPr id="5" name="Slide Number Placeholder 4"/>
          <p:cNvSpPr>
            <a:spLocks noGrp="1"/>
          </p:cNvSpPr>
          <p:nvPr>
            <p:ph type="sldNum" sz="quarter" idx="11"/>
          </p:nvPr>
        </p:nvSpPr>
        <p:spPr/>
        <p:txBody>
          <a:bodyPr/>
          <a:lstStyle/>
          <a:p>
            <a:fld id="{9A257827-C34C-4251-B995-96C9C233CCC8}" type="slidenum">
              <a:rPr lang="en-US" smtClean="0"/>
              <a:pPr/>
              <a:t>14</a:t>
            </a:fld>
            <a:endParaRPr lang="en-US"/>
          </a:p>
        </p:txBody>
      </p:sp>
      <p:pic>
        <p:nvPicPr>
          <p:cNvPr id="7" name="Picture 6"/>
          <p:cNvPicPr>
            <a:picLocks noChangeAspect="1"/>
          </p:cNvPicPr>
          <p:nvPr/>
        </p:nvPicPr>
        <p:blipFill>
          <a:blip r:embed="rId2"/>
          <a:stretch>
            <a:fillRect/>
          </a:stretch>
        </p:blipFill>
        <p:spPr>
          <a:xfrm>
            <a:off x="501706" y="891472"/>
            <a:ext cx="7363752" cy="5113717"/>
          </a:xfrm>
          <a:prstGeom prst="rect">
            <a:avLst/>
          </a:prstGeom>
        </p:spPr>
      </p:pic>
      <p:pic>
        <p:nvPicPr>
          <p:cNvPr id="8" name="Picture 7"/>
          <p:cNvPicPr>
            <a:picLocks noChangeAspect="1"/>
          </p:cNvPicPr>
          <p:nvPr/>
        </p:nvPicPr>
        <p:blipFill>
          <a:blip r:embed="rId3"/>
          <a:stretch>
            <a:fillRect/>
          </a:stretch>
        </p:blipFill>
        <p:spPr>
          <a:xfrm>
            <a:off x="1512537" y="1482128"/>
            <a:ext cx="2282628" cy="2268362"/>
          </a:xfrm>
          <a:prstGeom prst="rect">
            <a:avLst/>
          </a:prstGeom>
        </p:spPr>
      </p:pic>
    </p:spTree>
    <p:extLst>
      <p:ext uri="{BB962C8B-B14F-4D97-AF65-F5344CB8AC3E}">
        <p14:creationId xmlns:p14="http://schemas.microsoft.com/office/powerpoint/2010/main" val="18002435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Reservoir Sediment Ranges – Range 12</a:t>
            </a:r>
            <a:endParaRPr lang="en-US" dirty="0"/>
          </a:p>
        </p:txBody>
      </p:sp>
      <p:sp>
        <p:nvSpPr>
          <p:cNvPr id="4" name="Footer Placeholder 3"/>
          <p:cNvSpPr>
            <a:spLocks noGrp="1"/>
          </p:cNvSpPr>
          <p:nvPr>
            <p:ph type="ftr" sz="quarter" idx="10"/>
          </p:nvPr>
        </p:nvSpPr>
        <p:spPr/>
        <p:txBody>
          <a:bodyPr/>
          <a:lstStyle/>
          <a:p>
            <a:pPr>
              <a:defRPr/>
            </a:pPr>
            <a:r>
              <a:rPr lang="en-US" smtClean="0"/>
              <a:t>File Name</a:t>
            </a:r>
            <a:endParaRPr lang="en-US"/>
          </a:p>
        </p:txBody>
      </p:sp>
      <p:sp>
        <p:nvSpPr>
          <p:cNvPr id="5" name="Slide Number Placeholder 4"/>
          <p:cNvSpPr>
            <a:spLocks noGrp="1"/>
          </p:cNvSpPr>
          <p:nvPr>
            <p:ph type="sldNum" sz="quarter" idx="11"/>
          </p:nvPr>
        </p:nvSpPr>
        <p:spPr/>
        <p:txBody>
          <a:bodyPr/>
          <a:lstStyle/>
          <a:p>
            <a:fld id="{9A257827-C34C-4251-B995-96C9C233CCC8}" type="slidenum">
              <a:rPr lang="en-US" smtClean="0"/>
              <a:pPr/>
              <a:t>15</a:t>
            </a:fld>
            <a:endParaRPr lang="en-US"/>
          </a:p>
        </p:txBody>
      </p:sp>
      <p:pic>
        <p:nvPicPr>
          <p:cNvPr id="3" name="Picture 2"/>
          <p:cNvPicPr>
            <a:picLocks noChangeAspect="1"/>
          </p:cNvPicPr>
          <p:nvPr/>
        </p:nvPicPr>
        <p:blipFill>
          <a:blip r:embed="rId2"/>
          <a:stretch>
            <a:fillRect/>
          </a:stretch>
        </p:blipFill>
        <p:spPr>
          <a:xfrm>
            <a:off x="304801" y="973616"/>
            <a:ext cx="7358358" cy="5051076"/>
          </a:xfrm>
          <a:prstGeom prst="rect">
            <a:avLst/>
          </a:prstGeom>
        </p:spPr>
      </p:pic>
      <p:pic>
        <p:nvPicPr>
          <p:cNvPr id="7" name="Picture 6"/>
          <p:cNvPicPr>
            <a:picLocks noChangeAspect="1"/>
          </p:cNvPicPr>
          <p:nvPr/>
        </p:nvPicPr>
        <p:blipFill>
          <a:blip r:embed="rId3"/>
          <a:stretch>
            <a:fillRect/>
          </a:stretch>
        </p:blipFill>
        <p:spPr>
          <a:xfrm>
            <a:off x="2687146" y="1378281"/>
            <a:ext cx="2172512" cy="2397476"/>
          </a:xfrm>
          <a:prstGeom prst="rect">
            <a:avLst/>
          </a:prstGeom>
        </p:spPr>
      </p:pic>
    </p:spTree>
    <p:extLst>
      <p:ext uri="{BB962C8B-B14F-4D97-AF65-F5344CB8AC3E}">
        <p14:creationId xmlns:p14="http://schemas.microsoft.com/office/powerpoint/2010/main" val="29014023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Reservoir Sediment Ranges – Range 22</a:t>
            </a:r>
            <a:endParaRPr lang="en-US" dirty="0"/>
          </a:p>
        </p:txBody>
      </p:sp>
      <p:sp>
        <p:nvSpPr>
          <p:cNvPr id="4" name="Footer Placeholder 3"/>
          <p:cNvSpPr>
            <a:spLocks noGrp="1"/>
          </p:cNvSpPr>
          <p:nvPr>
            <p:ph type="ftr" sz="quarter" idx="10"/>
          </p:nvPr>
        </p:nvSpPr>
        <p:spPr/>
        <p:txBody>
          <a:bodyPr/>
          <a:lstStyle/>
          <a:p>
            <a:pPr>
              <a:defRPr/>
            </a:pPr>
            <a:r>
              <a:rPr lang="en-US" smtClean="0"/>
              <a:t>File Name</a:t>
            </a:r>
            <a:endParaRPr lang="en-US"/>
          </a:p>
        </p:txBody>
      </p:sp>
      <p:sp>
        <p:nvSpPr>
          <p:cNvPr id="5" name="Slide Number Placeholder 4"/>
          <p:cNvSpPr>
            <a:spLocks noGrp="1"/>
          </p:cNvSpPr>
          <p:nvPr>
            <p:ph type="sldNum" sz="quarter" idx="11"/>
          </p:nvPr>
        </p:nvSpPr>
        <p:spPr/>
        <p:txBody>
          <a:bodyPr/>
          <a:lstStyle/>
          <a:p>
            <a:fld id="{9A257827-C34C-4251-B995-96C9C233CCC8}" type="slidenum">
              <a:rPr lang="en-US" smtClean="0"/>
              <a:pPr/>
              <a:t>16</a:t>
            </a:fld>
            <a:endParaRPr lang="en-US"/>
          </a:p>
        </p:txBody>
      </p:sp>
      <p:pic>
        <p:nvPicPr>
          <p:cNvPr id="3" name="Picture 2"/>
          <p:cNvPicPr>
            <a:picLocks noChangeAspect="1"/>
          </p:cNvPicPr>
          <p:nvPr/>
        </p:nvPicPr>
        <p:blipFill>
          <a:blip r:embed="rId2"/>
          <a:stretch>
            <a:fillRect/>
          </a:stretch>
        </p:blipFill>
        <p:spPr>
          <a:xfrm>
            <a:off x="304799" y="943755"/>
            <a:ext cx="7473684" cy="5028167"/>
          </a:xfrm>
          <a:prstGeom prst="rect">
            <a:avLst/>
          </a:prstGeom>
        </p:spPr>
      </p:pic>
      <p:pic>
        <p:nvPicPr>
          <p:cNvPr id="6" name="Picture 5"/>
          <p:cNvPicPr>
            <a:picLocks noChangeAspect="1"/>
          </p:cNvPicPr>
          <p:nvPr/>
        </p:nvPicPr>
        <p:blipFill>
          <a:blip r:embed="rId3"/>
          <a:stretch>
            <a:fillRect/>
          </a:stretch>
        </p:blipFill>
        <p:spPr>
          <a:xfrm>
            <a:off x="2021239" y="1579592"/>
            <a:ext cx="2785430" cy="2267831"/>
          </a:xfrm>
          <a:prstGeom prst="rect">
            <a:avLst/>
          </a:prstGeom>
        </p:spPr>
      </p:pic>
    </p:spTree>
    <p:extLst>
      <p:ext uri="{BB962C8B-B14F-4D97-AF65-F5344CB8AC3E}">
        <p14:creationId xmlns:p14="http://schemas.microsoft.com/office/powerpoint/2010/main" val="25259648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File Name</a:t>
            </a:r>
            <a:endParaRPr lang="en-US"/>
          </a:p>
        </p:txBody>
      </p:sp>
      <p:sp>
        <p:nvSpPr>
          <p:cNvPr id="5" name="Slide Number Placeholder 4"/>
          <p:cNvSpPr>
            <a:spLocks noGrp="1"/>
          </p:cNvSpPr>
          <p:nvPr>
            <p:ph type="sldNum" sz="quarter" idx="11"/>
          </p:nvPr>
        </p:nvSpPr>
        <p:spPr/>
        <p:txBody>
          <a:bodyPr/>
          <a:lstStyle/>
          <a:p>
            <a:fld id="{9A257827-C34C-4251-B995-96C9C233CCC8}" type="slidenum">
              <a:rPr lang="en-US" smtClean="0"/>
              <a:pPr/>
              <a:t>17</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024" y="228599"/>
            <a:ext cx="6667121" cy="6438591"/>
          </a:xfrm>
          <a:prstGeom prst="rect">
            <a:avLst/>
          </a:prstGeom>
        </p:spPr>
      </p:pic>
    </p:spTree>
    <p:extLst>
      <p:ext uri="{BB962C8B-B14F-4D97-AF65-F5344CB8AC3E}">
        <p14:creationId xmlns:p14="http://schemas.microsoft.com/office/powerpoint/2010/main" val="33708675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Text Box 5"/>
          <p:cNvSpPr txBox="1">
            <a:spLocks noChangeArrowheads="1"/>
          </p:cNvSpPr>
          <p:nvPr/>
        </p:nvSpPr>
        <p:spPr bwMode="auto">
          <a:xfrm>
            <a:off x="0" y="254000"/>
            <a:ext cx="9144000" cy="954107"/>
          </a:xfrm>
          <a:prstGeom prst="rect">
            <a:avLst/>
          </a:prstGeom>
          <a:noFill/>
          <a:ln w="12700">
            <a:noFill/>
            <a:miter lim="800000"/>
            <a:headEnd/>
            <a:tailEnd/>
          </a:ln>
          <a:effectLst/>
        </p:spPr>
        <p:txBody>
          <a:bodyPr>
            <a:spAutoFit/>
          </a:bodyPr>
          <a:lstStyle/>
          <a:p>
            <a:pPr algn="ctr" eaLnBrk="0" hangingPunct="0">
              <a:defRPr/>
            </a:pPr>
            <a:r>
              <a:rPr lang="en-US" sz="2800" b="1" dirty="0" smtClean="0">
                <a:solidFill>
                  <a:srgbClr val="000000"/>
                </a:solidFill>
                <a:latin typeface="Arial"/>
              </a:rPr>
              <a:t>IMPACTS OF SEDIMENTAION -</a:t>
            </a:r>
          </a:p>
          <a:p>
            <a:pPr algn="ctr" eaLnBrk="0" hangingPunct="0">
              <a:defRPr/>
            </a:pPr>
            <a:r>
              <a:rPr lang="en-US" sz="2800" b="1" dirty="0" smtClean="0">
                <a:solidFill>
                  <a:srgbClr val="000000"/>
                </a:solidFill>
                <a:latin typeface="Arial"/>
              </a:rPr>
              <a:t>CONGRESSIONALLY </a:t>
            </a:r>
            <a:r>
              <a:rPr lang="en-US" sz="2800" b="1" dirty="0" smtClean="0">
                <a:solidFill>
                  <a:srgbClr val="000000"/>
                </a:solidFill>
                <a:latin typeface="Arial"/>
              </a:rPr>
              <a:t>AUTHORIZED PURPOSES</a:t>
            </a:r>
            <a:endParaRPr lang="en-US" sz="2800" b="1" dirty="0">
              <a:solidFill>
                <a:srgbClr val="000000"/>
              </a:solidFill>
              <a:latin typeface="Arial"/>
            </a:endParaRPr>
          </a:p>
        </p:txBody>
      </p:sp>
      <p:sp>
        <p:nvSpPr>
          <p:cNvPr id="5" name="Rectangle 4"/>
          <p:cNvSpPr>
            <a:spLocks noGrp="1" noChangeArrowheads="1"/>
          </p:cNvSpPr>
          <p:nvPr>
            <p:ph idx="1"/>
          </p:nvPr>
        </p:nvSpPr>
        <p:spPr>
          <a:xfrm>
            <a:off x="562396" y="1687000"/>
            <a:ext cx="8581604" cy="4267200"/>
          </a:xfrm>
        </p:spPr>
        <p:txBody>
          <a:bodyPr/>
          <a:lstStyle/>
          <a:p>
            <a:pPr eaLnBrk="1" hangingPunct="1"/>
            <a:r>
              <a:rPr lang="en-US" altLang="en-US" sz="3200" dirty="0" smtClean="0">
                <a:solidFill>
                  <a:srgbClr val="000099"/>
                </a:solidFill>
                <a:latin typeface="+mj-lt"/>
                <a:cs typeface="Calibri" panose="020F0502020204030204" pitchFamily="34" charset="0"/>
              </a:rPr>
              <a:t>Coralville Lake</a:t>
            </a:r>
            <a:r>
              <a:rPr lang="en-US" altLang="en-US" sz="3200" dirty="0" smtClean="0">
                <a:solidFill>
                  <a:schemeClr val="tx1"/>
                </a:solidFill>
                <a:latin typeface="+mj-lt"/>
                <a:cs typeface="Calibri" panose="020F0502020204030204" pitchFamily="34" charset="0"/>
              </a:rPr>
              <a:t>:</a:t>
            </a:r>
            <a:endParaRPr lang="en-US" altLang="en-US" sz="3200" dirty="0" smtClean="0">
              <a:solidFill>
                <a:schemeClr val="tx1"/>
              </a:solidFill>
              <a:latin typeface="+mj-lt"/>
              <a:cs typeface="Calibri" panose="020F0502020204030204" pitchFamily="34" charset="0"/>
            </a:endParaRPr>
          </a:p>
          <a:p>
            <a:pPr eaLnBrk="1" hangingPunct="1"/>
            <a:endParaRPr lang="en-US" altLang="en-US" sz="900" dirty="0" smtClean="0">
              <a:solidFill>
                <a:schemeClr val="tx1"/>
              </a:solidFill>
              <a:latin typeface="+mj-lt"/>
              <a:cs typeface="Calibri" panose="020F0502020204030204" pitchFamily="34" charset="0"/>
            </a:endParaRPr>
          </a:p>
          <a:p>
            <a:pPr lvl="2"/>
            <a:r>
              <a:rPr lang="en-US" altLang="en-US" sz="2200" dirty="0" smtClean="0">
                <a:solidFill>
                  <a:schemeClr val="tx1"/>
                </a:solidFill>
                <a:latin typeface="+mj-lt"/>
                <a:cs typeface="Calibri" panose="020F0502020204030204" pitchFamily="34" charset="0"/>
              </a:rPr>
              <a:t>Flood Risk Management (Primary</a:t>
            </a:r>
            <a:r>
              <a:rPr lang="en-US" altLang="en-US" sz="2200" dirty="0" smtClean="0">
                <a:solidFill>
                  <a:schemeClr val="tx1"/>
                </a:solidFill>
                <a:latin typeface="+mj-lt"/>
                <a:cs typeface="Calibri" panose="020F0502020204030204" pitchFamily="34" charset="0"/>
              </a:rPr>
              <a:t>) – PL 75-761</a:t>
            </a:r>
            <a:endParaRPr lang="en-US" altLang="en-US" sz="2200" dirty="0" smtClean="0">
              <a:solidFill>
                <a:schemeClr val="tx1"/>
              </a:solidFill>
              <a:latin typeface="+mj-lt"/>
              <a:cs typeface="Calibri" panose="020F0502020204030204" pitchFamily="34" charset="0"/>
            </a:endParaRPr>
          </a:p>
          <a:p>
            <a:pPr lvl="4">
              <a:buFont typeface="Wingdings" panose="05000000000000000000" pitchFamily="2" charset="2"/>
              <a:buChar char="Ø"/>
            </a:pPr>
            <a:r>
              <a:rPr lang="en-US" altLang="en-US" sz="2200" dirty="0" smtClean="0">
                <a:solidFill>
                  <a:schemeClr val="tx1"/>
                </a:solidFill>
                <a:latin typeface="+mj-lt"/>
                <a:cs typeface="Calibri" panose="020F0502020204030204" pitchFamily="34" charset="0"/>
              </a:rPr>
              <a:t>Iowa and </a:t>
            </a:r>
            <a:r>
              <a:rPr lang="en-US" altLang="en-US" sz="2200" dirty="0" smtClean="0">
                <a:solidFill>
                  <a:schemeClr val="tx1"/>
                </a:solidFill>
                <a:latin typeface="+mj-lt"/>
                <a:cs typeface="Calibri" panose="020F0502020204030204" pitchFamily="34" charset="0"/>
              </a:rPr>
              <a:t>Mississippi </a:t>
            </a:r>
            <a:r>
              <a:rPr lang="en-US" altLang="en-US" sz="2200" dirty="0" smtClean="0">
                <a:solidFill>
                  <a:schemeClr val="tx1"/>
                </a:solidFill>
                <a:latin typeface="+mj-lt"/>
                <a:cs typeface="Calibri" panose="020F0502020204030204" pitchFamily="34" charset="0"/>
              </a:rPr>
              <a:t>Rivers </a:t>
            </a:r>
          </a:p>
          <a:p>
            <a:pPr lvl="2"/>
            <a:r>
              <a:rPr lang="en-US" altLang="en-US" sz="2200" dirty="0" smtClean="0">
                <a:solidFill>
                  <a:schemeClr val="tx1"/>
                </a:solidFill>
                <a:latin typeface="+mj-lt"/>
                <a:cs typeface="Calibri" panose="020F0502020204030204" pitchFamily="34" charset="0"/>
              </a:rPr>
              <a:t>Water </a:t>
            </a:r>
            <a:r>
              <a:rPr lang="en-US" altLang="en-US" sz="2200" dirty="0" smtClean="0">
                <a:solidFill>
                  <a:schemeClr val="tx1"/>
                </a:solidFill>
                <a:latin typeface="+mj-lt"/>
                <a:cs typeface="Calibri" panose="020F0502020204030204" pitchFamily="34" charset="0"/>
              </a:rPr>
              <a:t>Conservation/Low Flow </a:t>
            </a:r>
            <a:r>
              <a:rPr lang="en-US" altLang="en-US" sz="2200" dirty="0" smtClean="0">
                <a:solidFill>
                  <a:schemeClr val="tx1"/>
                </a:solidFill>
                <a:latin typeface="+mj-lt"/>
                <a:cs typeface="Calibri" panose="020F0502020204030204" pitchFamily="34" charset="0"/>
              </a:rPr>
              <a:t>Augmentation </a:t>
            </a:r>
            <a:r>
              <a:rPr lang="en-US" altLang="en-US" sz="2200" dirty="0" smtClean="0">
                <a:solidFill>
                  <a:schemeClr val="tx1"/>
                </a:solidFill>
                <a:cs typeface="Calibri" panose="020F0502020204030204" pitchFamily="34" charset="0"/>
              </a:rPr>
              <a:t>– </a:t>
            </a:r>
            <a:r>
              <a:rPr lang="en-US" altLang="en-US" sz="2200" dirty="0">
                <a:solidFill>
                  <a:schemeClr val="tx1"/>
                </a:solidFill>
                <a:cs typeface="Calibri" panose="020F0502020204030204" pitchFamily="34" charset="0"/>
              </a:rPr>
              <a:t>PL </a:t>
            </a:r>
            <a:r>
              <a:rPr lang="en-US" altLang="en-US" sz="2200" dirty="0" smtClean="0">
                <a:solidFill>
                  <a:schemeClr val="tx1"/>
                </a:solidFill>
                <a:cs typeface="Calibri" panose="020F0502020204030204" pitchFamily="34" charset="0"/>
              </a:rPr>
              <a:t>75-761</a:t>
            </a:r>
            <a:endParaRPr lang="en-US" altLang="en-US" sz="2200" dirty="0" smtClean="0">
              <a:solidFill>
                <a:schemeClr val="tx1"/>
              </a:solidFill>
              <a:latin typeface="+mj-lt"/>
              <a:cs typeface="Calibri" panose="020F0502020204030204" pitchFamily="34" charset="0"/>
            </a:endParaRPr>
          </a:p>
          <a:p>
            <a:pPr lvl="2"/>
            <a:r>
              <a:rPr lang="en-US" altLang="en-US" sz="2200" dirty="0" smtClean="0">
                <a:solidFill>
                  <a:schemeClr val="tx1"/>
                </a:solidFill>
                <a:latin typeface="+mj-lt"/>
                <a:cs typeface="Calibri" panose="020F0502020204030204" pitchFamily="34" charset="0"/>
              </a:rPr>
              <a:t>Fish </a:t>
            </a:r>
            <a:r>
              <a:rPr lang="en-US" altLang="en-US" sz="2200" dirty="0" smtClean="0">
                <a:solidFill>
                  <a:schemeClr val="tx1"/>
                </a:solidFill>
                <a:latin typeface="+mj-lt"/>
                <a:cs typeface="Calibri" panose="020F0502020204030204" pitchFamily="34" charset="0"/>
              </a:rPr>
              <a:t>and </a:t>
            </a:r>
            <a:r>
              <a:rPr lang="en-US" altLang="en-US" sz="2200" dirty="0" smtClean="0">
                <a:solidFill>
                  <a:schemeClr val="tx1"/>
                </a:solidFill>
                <a:latin typeface="+mj-lt"/>
                <a:cs typeface="Calibri" panose="020F0502020204030204" pitchFamily="34" charset="0"/>
              </a:rPr>
              <a:t>Wildlife – PL 85-624</a:t>
            </a:r>
            <a:endParaRPr lang="en-US" altLang="en-US" sz="2200" dirty="0" smtClean="0">
              <a:solidFill>
                <a:schemeClr val="tx1"/>
              </a:solidFill>
              <a:latin typeface="+mj-lt"/>
              <a:cs typeface="Calibri" panose="020F0502020204030204" pitchFamily="34" charset="0"/>
            </a:endParaRPr>
          </a:p>
          <a:p>
            <a:pPr lvl="2"/>
            <a:r>
              <a:rPr lang="en-US" altLang="en-US" sz="2200" dirty="0" smtClean="0">
                <a:solidFill>
                  <a:schemeClr val="tx1"/>
                </a:solidFill>
                <a:latin typeface="+mj-lt"/>
                <a:cs typeface="Calibri" panose="020F0502020204030204" pitchFamily="34" charset="0"/>
              </a:rPr>
              <a:t>Recreation</a:t>
            </a:r>
            <a:r>
              <a:rPr lang="en-US" altLang="en-US" sz="2200" dirty="0" smtClean="0">
                <a:solidFill>
                  <a:schemeClr val="tx1"/>
                </a:solidFill>
                <a:latin typeface="+mj-lt"/>
                <a:cs typeface="Calibri" panose="020F0502020204030204" pitchFamily="34" charset="0"/>
              </a:rPr>
              <a:t>* - PL 75-761</a:t>
            </a:r>
            <a:endParaRPr lang="en-US" altLang="en-US" sz="2200" dirty="0" smtClean="0">
              <a:solidFill>
                <a:schemeClr val="tx1"/>
              </a:solidFill>
              <a:latin typeface="+mj-lt"/>
              <a:cs typeface="Calibri" panose="020F0502020204030204" pitchFamily="34" charset="0"/>
            </a:endParaRPr>
          </a:p>
          <a:p>
            <a:pPr eaLnBrk="1" hangingPunct="1"/>
            <a:endParaRPr lang="en-US" altLang="en-US" sz="2000" dirty="0" smtClean="0">
              <a:solidFill>
                <a:schemeClr val="tx1"/>
              </a:solidFill>
              <a:latin typeface="+mj-lt"/>
              <a:cs typeface="Calibri" panose="020F0502020204030204" pitchFamily="34" charset="0"/>
            </a:endParaRPr>
          </a:p>
          <a:p>
            <a:pPr lvl="1" eaLnBrk="1" hangingPunct="1">
              <a:buClr>
                <a:srgbClr val="FFFF00"/>
              </a:buClr>
              <a:buFont typeface="Wingdings" panose="05000000000000000000" pitchFamily="2" charset="2"/>
              <a:buNone/>
            </a:pPr>
            <a:endParaRPr lang="en-US" altLang="en-US" b="1" dirty="0" smtClean="0">
              <a:solidFill>
                <a:schemeClr val="tx1"/>
              </a:solidFill>
              <a:latin typeface="Calibri" panose="020F0502020204030204" pitchFamily="34" charset="0"/>
              <a:cs typeface="Calibri" panose="020F0502020204030204" pitchFamily="34" charset="0"/>
            </a:endParaRPr>
          </a:p>
          <a:p>
            <a:pPr lvl="1" eaLnBrk="1" hangingPunct="1">
              <a:buClr>
                <a:srgbClr val="FFFF00"/>
              </a:buClr>
              <a:buFont typeface="Wingdings" panose="05000000000000000000" pitchFamily="2" charset="2"/>
              <a:buNone/>
            </a:pPr>
            <a:r>
              <a:rPr lang="en-US" altLang="en-US" sz="2200" dirty="0" smtClean="0">
                <a:solidFill>
                  <a:schemeClr val="tx1"/>
                </a:solidFill>
                <a:latin typeface="Calibri" panose="020F0502020204030204" pitchFamily="34" charset="0"/>
                <a:cs typeface="Calibri" panose="020F0502020204030204" pitchFamily="34" charset="0"/>
              </a:rPr>
              <a:t>*Access and facilities are provided for recreation but water </a:t>
            </a:r>
            <a:r>
              <a:rPr lang="en-US" altLang="en-US" sz="2200" dirty="0" smtClean="0">
                <a:solidFill>
                  <a:schemeClr val="tx1"/>
                </a:solidFill>
                <a:latin typeface="Calibri" panose="020F0502020204030204" pitchFamily="34" charset="0"/>
                <a:cs typeface="Calibri" panose="020F0502020204030204" pitchFamily="34" charset="0"/>
              </a:rPr>
              <a:t>is </a:t>
            </a:r>
            <a:r>
              <a:rPr lang="en-US" altLang="en-US" sz="2200" dirty="0" smtClean="0">
                <a:solidFill>
                  <a:schemeClr val="tx1"/>
                </a:solidFill>
                <a:latin typeface="Calibri" panose="020F0502020204030204" pitchFamily="34" charset="0"/>
                <a:cs typeface="Calibri" panose="020F0502020204030204" pitchFamily="34" charset="0"/>
              </a:rPr>
              <a:t>not controlled for this purpose.</a:t>
            </a:r>
          </a:p>
        </p:txBody>
      </p:sp>
    </p:spTree>
    <p:extLst>
      <p:ext uri="{BB962C8B-B14F-4D97-AF65-F5344CB8AC3E}">
        <p14:creationId xmlns:p14="http://schemas.microsoft.com/office/powerpoint/2010/main" val="13306339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96" y="436296"/>
            <a:ext cx="8229600" cy="1143000"/>
          </a:xfrm>
        </p:spPr>
        <p:txBody>
          <a:bodyPr>
            <a:normAutofit/>
          </a:bodyPr>
          <a:lstStyle/>
          <a:p>
            <a:r>
              <a:rPr lang="en-US" sz="2800" dirty="0" smtClean="0"/>
              <a:t>Effects of </a:t>
            </a:r>
            <a:r>
              <a:rPr lang="en-US" sz="2800" dirty="0" smtClean="0"/>
              <a:t>Sedimentation on project operating purposes (1959-2008)</a:t>
            </a:r>
            <a:endParaRPr lang="en-US" sz="2800" dirty="0"/>
          </a:p>
        </p:txBody>
      </p:sp>
      <p:sp>
        <p:nvSpPr>
          <p:cNvPr id="3" name="TextBox 2"/>
          <p:cNvSpPr txBox="1"/>
          <p:nvPr/>
        </p:nvSpPr>
        <p:spPr>
          <a:xfrm>
            <a:off x="687823" y="1699327"/>
            <a:ext cx="5720477" cy="1200329"/>
          </a:xfrm>
          <a:prstGeom prst="rect">
            <a:avLst/>
          </a:prstGeom>
          <a:noFill/>
        </p:spPr>
        <p:txBody>
          <a:bodyPr wrap="none" rtlCol="0">
            <a:spAutoFit/>
          </a:bodyPr>
          <a:lstStyle/>
          <a:p>
            <a:pPr marL="342900" indent="-342900">
              <a:buFont typeface="Arial" panose="020B0604020202020204" pitchFamily="34" charset="0"/>
              <a:buChar char="•"/>
            </a:pPr>
            <a:r>
              <a:rPr lang="en-US" dirty="0" smtClean="0"/>
              <a:t>Flood Risk Management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smtClean="0"/>
              <a:t>Low-Flow Augmentation/Conservation</a:t>
            </a:r>
            <a:endParaRPr lang="en-US" dirty="0"/>
          </a:p>
        </p:txBody>
      </p:sp>
      <p:pic>
        <p:nvPicPr>
          <p:cNvPr id="2050" name="Picture 2" descr="https://www.dredgingtoday.com/wp-content/uploads/2014/07/Heavy-Rainfall-Increases-Coralville-Lake-Outflow.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18360" y="3019687"/>
            <a:ext cx="5230065" cy="3557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9162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7" name="Content Placeholder 6"/>
          <p:cNvSpPr>
            <a:spLocks noGrp="1"/>
          </p:cNvSpPr>
          <p:nvPr>
            <p:ph idx="1"/>
          </p:nvPr>
        </p:nvSpPr>
        <p:spPr>
          <a:xfrm>
            <a:off x="226577" y="1225550"/>
            <a:ext cx="8682754" cy="4718049"/>
          </a:xfrm>
        </p:spPr>
        <p:txBody>
          <a:bodyPr/>
          <a:lstStyle/>
          <a:p>
            <a:pPr marL="857250" lvl="1" indent="-342900">
              <a:buFont typeface="Arial" panose="020B0604020202020204" pitchFamily="34" charset="0"/>
              <a:buChar char="•"/>
            </a:pPr>
            <a:r>
              <a:rPr lang="en-US" sz="3200" dirty="0" err="1" smtClean="0"/>
              <a:t>Geneal</a:t>
            </a:r>
            <a:r>
              <a:rPr lang="en-US" sz="3200" dirty="0" smtClean="0"/>
              <a:t> Reservoir Sedimentation Overview</a:t>
            </a:r>
          </a:p>
          <a:p>
            <a:pPr marL="857250" lvl="1" indent="-342900">
              <a:buFont typeface="Arial" panose="020B0604020202020204" pitchFamily="34" charset="0"/>
              <a:buChar char="•"/>
            </a:pPr>
            <a:endParaRPr lang="en-US" sz="3200" dirty="0" smtClean="0"/>
          </a:p>
          <a:p>
            <a:pPr marL="857250" lvl="1" indent="-342900">
              <a:buFont typeface="Arial" panose="020B0604020202020204" pitchFamily="34" charset="0"/>
              <a:buChar char="•"/>
            </a:pPr>
            <a:r>
              <a:rPr lang="en-US" sz="3200" dirty="0" smtClean="0"/>
              <a:t>Historical Sedimentation Rates at Coralville Lake</a:t>
            </a:r>
          </a:p>
          <a:p>
            <a:pPr marL="857250" lvl="1" indent="-342900">
              <a:buFont typeface="Arial" panose="020B0604020202020204" pitchFamily="34" charset="0"/>
              <a:buChar char="•"/>
            </a:pPr>
            <a:endParaRPr lang="en-US" sz="3200" dirty="0" smtClean="0"/>
          </a:p>
          <a:p>
            <a:pPr marL="857250" lvl="1" indent="-342900">
              <a:buFont typeface="Arial" panose="020B0604020202020204" pitchFamily="34" charset="0"/>
              <a:buChar char="•"/>
            </a:pPr>
            <a:r>
              <a:rPr lang="en-US" sz="3200" dirty="0" smtClean="0"/>
              <a:t>Impact on Authorized Operating Purposes – focus on FRM and low-flow augmentation.</a:t>
            </a:r>
            <a:endParaRPr lang="en-US" sz="3200" dirty="0"/>
          </a:p>
          <a:p>
            <a:pPr marL="857250" lvl="1" indent="-342900">
              <a:buFont typeface="Arial" panose="020B0604020202020204" pitchFamily="34" charset="0"/>
              <a:buChar char="•"/>
            </a:pPr>
            <a:endParaRPr lang="en-US" sz="3200" dirty="0" smtClean="0"/>
          </a:p>
          <a:p>
            <a:pPr marL="342900" indent="-342900">
              <a:buFont typeface="Arial" panose="020B0604020202020204" pitchFamily="34" charset="0"/>
              <a:buChar char="•"/>
            </a:pPr>
            <a:endParaRPr lang="en-US" sz="3200" dirty="0" smtClean="0"/>
          </a:p>
          <a:p>
            <a:pPr marL="342900" indent="-342900">
              <a:buFont typeface="Arial" panose="020B0604020202020204" pitchFamily="34" charset="0"/>
              <a:buChar char="•"/>
            </a:pPr>
            <a:endParaRPr lang="en-US" sz="3200" dirty="0" smtClean="0"/>
          </a:p>
          <a:p>
            <a:pPr marL="342900" indent="-342900">
              <a:buFont typeface="Arial" panose="020B0604020202020204" pitchFamily="34" charset="0"/>
              <a:buChar char="•"/>
            </a:pPr>
            <a:endParaRPr lang="en-US" sz="3200" dirty="0" smtClean="0"/>
          </a:p>
          <a:p>
            <a:pPr marL="342900" indent="-342900">
              <a:buFont typeface="Arial" panose="020B0604020202020204" pitchFamily="34" charset="0"/>
              <a:buChar char="•"/>
            </a:pPr>
            <a:endParaRPr lang="en-US" sz="3200" dirty="0" smtClean="0"/>
          </a:p>
          <a:p>
            <a:pPr marL="342900" indent="-342900">
              <a:buFont typeface="Arial" panose="020B0604020202020204" pitchFamily="34" charset="0"/>
              <a:buChar char="•"/>
            </a:pPr>
            <a:endParaRPr lang="en-US" sz="3200" dirty="0"/>
          </a:p>
        </p:txBody>
      </p:sp>
      <p:sp>
        <p:nvSpPr>
          <p:cNvPr id="6" name="Footer Placeholder 5"/>
          <p:cNvSpPr>
            <a:spLocks noGrp="1"/>
          </p:cNvSpPr>
          <p:nvPr>
            <p:ph type="ftr" sz="quarter" idx="10"/>
          </p:nvPr>
        </p:nvSpPr>
        <p:spPr/>
        <p:txBody>
          <a:bodyPr/>
          <a:lstStyle/>
          <a:p>
            <a:pPr>
              <a:defRPr/>
            </a:pPr>
            <a:r>
              <a:rPr lang="en-US" smtClean="0"/>
              <a:t>File Name</a:t>
            </a:r>
            <a:endParaRPr lang="en-US" dirty="0"/>
          </a:p>
        </p:txBody>
      </p:sp>
      <p:sp>
        <p:nvSpPr>
          <p:cNvPr id="5" name="Slide Number Placeholder 4"/>
          <p:cNvSpPr>
            <a:spLocks noGrp="1"/>
          </p:cNvSpPr>
          <p:nvPr>
            <p:ph type="sldNum" sz="quarter" idx="11"/>
          </p:nvPr>
        </p:nvSpPr>
        <p:spPr/>
        <p:txBody>
          <a:bodyPr/>
          <a:lstStyle/>
          <a:p>
            <a:fld id="{3B773CDB-7973-454B-9699-5CCFA043586B}" type="slidenum">
              <a:rPr lang="en-US" smtClean="0"/>
              <a:pPr/>
              <a:t>2</a:t>
            </a:fld>
            <a:endParaRPr lang="en-US"/>
          </a:p>
        </p:txBody>
      </p:sp>
    </p:spTree>
    <p:extLst>
      <p:ext uri="{BB962C8B-B14F-4D97-AF65-F5344CB8AC3E}">
        <p14:creationId xmlns:p14="http://schemas.microsoft.com/office/powerpoint/2010/main" val="41577939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Effect of sedimentation on flood risk management</a:t>
            </a:r>
            <a:endParaRPr lang="en-US" sz="2000" dirty="0"/>
          </a:p>
        </p:txBody>
      </p:sp>
      <p:sp>
        <p:nvSpPr>
          <p:cNvPr id="3" name="Content Placeholder 2"/>
          <p:cNvSpPr>
            <a:spLocks noGrp="1"/>
          </p:cNvSpPr>
          <p:nvPr>
            <p:ph idx="1"/>
          </p:nvPr>
        </p:nvSpPr>
        <p:spPr>
          <a:xfrm>
            <a:off x="304800" y="1153011"/>
            <a:ext cx="8382000" cy="4709669"/>
          </a:xfrm>
        </p:spPr>
        <p:txBody>
          <a:bodyPr>
            <a:normAutofit/>
          </a:bodyPr>
          <a:lstStyle/>
          <a:p>
            <a:r>
              <a:rPr lang="en-US" dirty="0" smtClean="0"/>
              <a:t>Utilized a reservoir simulation model to evaluate the impact of sedimentation on peak reservoir elevations and downstream releases.</a:t>
            </a:r>
          </a:p>
          <a:p>
            <a:endParaRPr lang="en-US" dirty="0"/>
          </a:p>
          <a:p>
            <a:r>
              <a:rPr lang="en-US" dirty="0" smtClean="0"/>
              <a:t>Analyzed 72 years of flow data.</a:t>
            </a:r>
          </a:p>
          <a:p>
            <a:endParaRPr lang="en-US" dirty="0"/>
          </a:p>
          <a:p>
            <a:r>
              <a:rPr lang="en-US" dirty="0" smtClean="0"/>
              <a:t>Only change between simulations was the reservoir storage curve – comparison of 1959 and 2008 capacities.</a:t>
            </a:r>
            <a:endParaRPr lang="en-US" dirty="0" smtClean="0"/>
          </a:p>
        </p:txBody>
      </p:sp>
    </p:spTree>
    <p:extLst>
      <p:ext uri="{BB962C8B-B14F-4D97-AF65-F5344CB8AC3E}">
        <p14:creationId xmlns:p14="http://schemas.microsoft.com/office/powerpoint/2010/main" val="22380469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4020070866"/>
              </p:ext>
            </p:extLst>
          </p:nvPr>
        </p:nvGraphicFramePr>
        <p:xfrm>
          <a:off x="121380" y="250852"/>
          <a:ext cx="9022619" cy="66071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858635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3749769985"/>
              </p:ext>
            </p:extLst>
          </p:nvPr>
        </p:nvGraphicFramePr>
        <p:xfrm>
          <a:off x="145656" y="210392"/>
          <a:ext cx="8626109" cy="60933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620412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96" y="436296"/>
            <a:ext cx="8229600" cy="1143000"/>
          </a:xfrm>
        </p:spPr>
        <p:txBody>
          <a:bodyPr>
            <a:normAutofit/>
          </a:bodyPr>
          <a:lstStyle/>
          <a:p>
            <a:r>
              <a:rPr lang="en-US" sz="2800" dirty="0" smtClean="0"/>
              <a:t>Effects of </a:t>
            </a:r>
            <a:r>
              <a:rPr lang="en-US" sz="2800" dirty="0" smtClean="0"/>
              <a:t>Sedimentation on project operating purposes (1959-2008)</a:t>
            </a:r>
            <a:endParaRPr lang="en-US" sz="2800" dirty="0"/>
          </a:p>
        </p:txBody>
      </p:sp>
      <p:sp>
        <p:nvSpPr>
          <p:cNvPr id="3" name="TextBox 2"/>
          <p:cNvSpPr txBox="1"/>
          <p:nvPr/>
        </p:nvSpPr>
        <p:spPr>
          <a:xfrm>
            <a:off x="615142" y="1664554"/>
            <a:ext cx="8174632" cy="4524315"/>
          </a:xfrm>
          <a:prstGeom prst="rect">
            <a:avLst/>
          </a:prstGeom>
          <a:noFill/>
        </p:spPr>
        <p:txBody>
          <a:bodyPr wrap="square" rtlCol="0">
            <a:spAutoFit/>
          </a:bodyPr>
          <a:lstStyle/>
          <a:p>
            <a:pPr marL="342900" indent="-342900">
              <a:buFont typeface="Arial" panose="020B0604020202020204" pitchFamily="34" charset="0"/>
              <a:buChar char="•"/>
            </a:pPr>
            <a:r>
              <a:rPr lang="en-US" dirty="0" smtClean="0">
                <a:solidFill>
                  <a:schemeClr val="bg1">
                    <a:lumMod val="60000"/>
                    <a:lumOff val="40000"/>
                  </a:schemeClr>
                </a:solidFill>
              </a:rPr>
              <a:t>Flood Risk Management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smtClean="0"/>
              <a:t>Low-Flow Augmentation/Conservation</a:t>
            </a:r>
          </a:p>
          <a:p>
            <a:pPr marL="800100" lvl="1" indent="-342900">
              <a:buFont typeface="Arial" panose="020B0604020202020204" pitchFamily="34" charset="0"/>
              <a:buChar char="•"/>
            </a:pPr>
            <a:r>
              <a:rPr lang="en-US" dirty="0" smtClean="0"/>
              <a:t>Original (1948) design called for 17,000 acre-</a:t>
            </a:r>
            <a:r>
              <a:rPr lang="en-US" dirty="0" err="1" smtClean="0"/>
              <a:t>ft</a:t>
            </a:r>
            <a:r>
              <a:rPr lang="en-US" dirty="0" smtClean="0"/>
              <a:t> of conservation storage.</a:t>
            </a:r>
          </a:p>
          <a:p>
            <a:pPr marL="800100" lvl="1" indent="-342900">
              <a:buFont typeface="Arial" panose="020B0604020202020204" pitchFamily="34" charset="0"/>
              <a:buChar char="•"/>
            </a:pPr>
            <a:r>
              <a:rPr lang="en-US" dirty="0" smtClean="0"/>
              <a:t>Due to observed droughts, prior to construction completion this was increased to 53,750 acre-</a:t>
            </a:r>
            <a:r>
              <a:rPr lang="en-US" dirty="0" err="1" smtClean="0"/>
              <a:t>ft</a:t>
            </a:r>
            <a:endParaRPr lang="en-US" dirty="0" smtClean="0"/>
          </a:p>
          <a:p>
            <a:pPr marL="800100" lvl="1" indent="-342900">
              <a:buFont typeface="Arial" panose="020B0604020202020204" pitchFamily="34" charset="0"/>
              <a:buChar char="•"/>
            </a:pPr>
            <a:r>
              <a:rPr lang="en-US" dirty="0" smtClean="0"/>
              <a:t>2008 surveyed conservation pool capacity is 23,800 acre-ft.</a:t>
            </a:r>
          </a:p>
          <a:p>
            <a:pPr marL="800100" lvl="1" indent="-342900">
              <a:buFont typeface="Arial" panose="020B0604020202020204" pitchFamily="34" charset="0"/>
              <a:buChar char="•"/>
            </a:pPr>
            <a:r>
              <a:rPr lang="en-US" dirty="0" smtClean="0"/>
              <a:t>Impact of sedimentation is to reduce the reliability of meeting future drought demand for conservation and downstream water supply.</a:t>
            </a:r>
            <a:endParaRPr lang="en-US" dirty="0"/>
          </a:p>
        </p:txBody>
      </p:sp>
    </p:spTree>
    <p:extLst>
      <p:ext uri="{BB962C8B-B14F-4D97-AF65-F5344CB8AC3E}">
        <p14:creationId xmlns:p14="http://schemas.microsoft.com/office/powerpoint/2010/main" val="7927408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0096" y="1441998"/>
            <a:ext cx="8462628" cy="3785652"/>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Barring future management actions, we can expect:</a:t>
            </a:r>
          </a:p>
          <a:p>
            <a:pPr marL="1257300" lvl="2" indent="-342900">
              <a:buFont typeface="Arial" panose="020B0604020202020204" pitchFamily="34" charset="0"/>
              <a:buChar char="•"/>
            </a:pPr>
            <a:r>
              <a:rPr lang="en-US" sz="2000" dirty="0" smtClean="0"/>
              <a:t>Historic sedimentation rates to continue</a:t>
            </a:r>
          </a:p>
          <a:p>
            <a:pPr marL="1257300" lvl="2" indent="-342900">
              <a:buFont typeface="Arial" panose="020B0604020202020204" pitchFamily="34" charset="0"/>
              <a:buChar char="•"/>
            </a:pPr>
            <a:r>
              <a:rPr lang="en-US" sz="2000" dirty="0" smtClean="0"/>
              <a:t>Continued downstream migration of delta – further impacting access to middle and upper portion of lake</a:t>
            </a:r>
          </a:p>
          <a:p>
            <a:pPr marL="1257300" lvl="2" indent="-342900">
              <a:buFont typeface="Arial" panose="020B0604020202020204" pitchFamily="34" charset="0"/>
              <a:buChar char="•"/>
            </a:pPr>
            <a:r>
              <a:rPr lang="en-US" sz="2000" dirty="0" smtClean="0"/>
              <a:t>Continued loss of reliability in ability to meet drought demand</a:t>
            </a:r>
          </a:p>
          <a:p>
            <a:pPr marL="1257300" lvl="2" indent="-342900">
              <a:buFont typeface="Arial" panose="020B0604020202020204" pitchFamily="34" charset="0"/>
              <a:buChar char="•"/>
            </a:pPr>
            <a:r>
              <a:rPr lang="en-US" sz="2000" dirty="0" smtClean="0"/>
              <a:t>Slow degradation of flood risk management benefits</a:t>
            </a:r>
          </a:p>
          <a:p>
            <a:pPr marL="1257300" lvl="2"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Opportunities</a:t>
            </a:r>
          </a:p>
          <a:p>
            <a:pPr marL="1257300" lvl="2" indent="-342900">
              <a:buFont typeface="Arial" panose="020B0604020202020204" pitchFamily="34" charset="0"/>
              <a:buChar char="•"/>
            </a:pPr>
            <a:r>
              <a:rPr lang="en-US" sz="2000" dirty="0" smtClean="0"/>
              <a:t>Section 1122 of the 2016 WRDA – beneficial use</a:t>
            </a:r>
          </a:p>
          <a:p>
            <a:pPr marL="1257300" lvl="2" indent="-342900">
              <a:buFont typeface="Arial" panose="020B0604020202020204" pitchFamily="34" charset="0"/>
              <a:buChar char="•"/>
            </a:pPr>
            <a:r>
              <a:rPr lang="en-US" sz="2000" dirty="0" smtClean="0"/>
              <a:t>Sustainable Reservoir Management Initiatives within USACE and </a:t>
            </a:r>
            <a:r>
              <a:rPr lang="en-US" sz="2000" dirty="0" err="1" smtClean="0"/>
              <a:t>BoR</a:t>
            </a:r>
            <a:r>
              <a:rPr lang="en-US" sz="2000" dirty="0" smtClean="0"/>
              <a:t> </a:t>
            </a:r>
          </a:p>
          <a:p>
            <a:pPr marL="1257300" lvl="2" indent="-342900">
              <a:buFont typeface="Arial" panose="020B0604020202020204" pitchFamily="34" charset="0"/>
              <a:buChar char="•"/>
            </a:pPr>
            <a:r>
              <a:rPr lang="en-US" sz="2000" dirty="0" smtClean="0"/>
              <a:t>Pilot Projects</a:t>
            </a:r>
            <a:endParaRPr lang="en-US" sz="2000" dirty="0"/>
          </a:p>
        </p:txBody>
      </p:sp>
      <p:sp>
        <p:nvSpPr>
          <p:cNvPr id="4" name="Title 1"/>
          <p:cNvSpPr>
            <a:spLocks noGrp="1"/>
          </p:cNvSpPr>
          <p:nvPr>
            <p:ph type="title"/>
          </p:nvPr>
        </p:nvSpPr>
        <p:spPr>
          <a:xfrm>
            <a:off x="360363" y="298998"/>
            <a:ext cx="8462361" cy="1143000"/>
          </a:xfrm>
        </p:spPr>
        <p:txBody>
          <a:bodyPr>
            <a:normAutofit/>
          </a:bodyPr>
          <a:lstStyle/>
          <a:p>
            <a:r>
              <a:rPr lang="en-US" dirty="0" smtClean="0"/>
              <a:t>Where are we going in the next 10 to 20 years?</a:t>
            </a:r>
            <a:endParaRPr lang="en-US" dirty="0"/>
          </a:p>
        </p:txBody>
      </p:sp>
    </p:spTree>
    <p:extLst>
      <p:ext uri="{BB962C8B-B14F-4D97-AF65-F5344CB8AC3E}">
        <p14:creationId xmlns:p14="http://schemas.microsoft.com/office/powerpoint/2010/main" val="25350458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450" y="18369"/>
            <a:ext cx="8778240" cy="1598159"/>
          </a:xfrm>
        </p:spPr>
        <p:txBody>
          <a:bodyPr/>
          <a:lstStyle/>
          <a:p>
            <a:pPr algn="ctr"/>
            <a:r>
              <a:rPr lang="en-US" sz="3200" dirty="0"/>
              <a:t>Sustainable Reservoir </a:t>
            </a:r>
            <a:r>
              <a:rPr lang="en-US" sz="3200" dirty="0" smtClean="0"/>
              <a:t>Sediment Solutions</a:t>
            </a:r>
            <a:endParaRPr lang="en-US" sz="3200" dirty="0"/>
          </a:p>
        </p:txBody>
      </p:sp>
      <p:sp>
        <p:nvSpPr>
          <p:cNvPr id="7" name="Content Placeholder 6"/>
          <p:cNvSpPr>
            <a:spLocks noGrp="1"/>
          </p:cNvSpPr>
          <p:nvPr>
            <p:ph idx="1"/>
          </p:nvPr>
        </p:nvSpPr>
        <p:spPr>
          <a:xfrm>
            <a:off x="543684" y="1535463"/>
            <a:ext cx="8778240" cy="4097957"/>
          </a:xfrm>
        </p:spPr>
        <p:txBody>
          <a:bodyPr/>
          <a:lstStyle/>
          <a:p>
            <a:pPr>
              <a:buFont typeface="Arial" panose="020B0604020202020204" pitchFamily="34" charset="0"/>
              <a:buChar char="•"/>
            </a:pPr>
            <a:r>
              <a:rPr lang="en-US" dirty="0" smtClean="0"/>
              <a:t>Reduction </a:t>
            </a:r>
            <a:r>
              <a:rPr lang="en-US" dirty="0"/>
              <a:t>of sediment loads reaching the </a:t>
            </a:r>
            <a:r>
              <a:rPr lang="en-US" dirty="0" smtClean="0"/>
              <a:t>reservoir</a:t>
            </a:r>
          </a:p>
          <a:p>
            <a:pPr>
              <a:buFont typeface="Arial" panose="020B0604020202020204" pitchFamily="34" charset="0"/>
              <a:buChar char="•"/>
            </a:pPr>
            <a:endParaRPr lang="en-US" dirty="0"/>
          </a:p>
          <a:p>
            <a:pPr>
              <a:buFont typeface="Arial" panose="020B0604020202020204" pitchFamily="34" charset="0"/>
              <a:buChar char="•"/>
            </a:pPr>
            <a:r>
              <a:rPr lang="en-US" dirty="0" smtClean="0"/>
              <a:t>Prevention </a:t>
            </a:r>
            <a:r>
              <a:rPr lang="en-US" dirty="0"/>
              <a:t>of sediment deposition within the </a:t>
            </a:r>
            <a:r>
              <a:rPr lang="en-US" dirty="0" smtClean="0"/>
              <a:t>reservoir</a:t>
            </a:r>
          </a:p>
          <a:p>
            <a:pPr>
              <a:buFont typeface="Arial" panose="020B0604020202020204" pitchFamily="34" charset="0"/>
              <a:buChar char="•"/>
            </a:pPr>
            <a:endParaRPr lang="en-US" dirty="0"/>
          </a:p>
          <a:p>
            <a:pPr>
              <a:buFont typeface="Arial" panose="020B0604020202020204" pitchFamily="34" charset="0"/>
              <a:buChar char="•"/>
            </a:pPr>
            <a:r>
              <a:rPr lang="en-US" dirty="0" smtClean="0"/>
              <a:t>Removal </a:t>
            </a:r>
            <a:r>
              <a:rPr lang="en-US" dirty="0"/>
              <a:t>of sediments already deposited in the </a:t>
            </a:r>
            <a:r>
              <a:rPr lang="en-US" dirty="0" smtClean="0"/>
              <a:t>reservoir</a:t>
            </a:r>
          </a:p>
          <a:p>
            <a:pPr>
              <a:buFont typeface="Arial" panose="020B0604020202020204" pitchFamily="34" charset="0"/>
              <a:buChar char="•"/>
            </a:pPr>
            <a:endParaRPr lang="en-US" dirty="0"/>
          </a:p>
          <a:p>
            <a:pPr>
              <a:buFont typeface="Arial" panose="020B0604020202020204" pitchFamily="34" charset="0"/>
              <a:buChar char="•"/>
            </a:pPr>
            <a:r>
              <a:rPr lang="en-US" dirty="0" smtClean="0"/>
              <a:t>Combination </a:t>
            </a:r>
            <a:r>
              <a:rPr lang="en-US" dirty="0"/>
              <a:t>of the above </a:t>
            </a:r>
            <a:r>
              <a:rPr lang="en-US" dirty="0" smtClean="0"/>
              <a:t>strategies</a:t>
            </a:r>
          </a:p>
          <a:p>
            <a:pPr>
              <a:buFont typeface="Arial" panose="020B0604020202020204" pitchFamily="34" charset="0"/>
              <a:buChar char="•"/>
            </a:pPr>
            <a:endParaRPr lang="en-US" dirty="0" smtClean="0"/>
          </a:p>
          <a:p>
            <a:pPr>
              <a:buFont typeface="Arial" panose="020B0604020202020204" pitchFamily="34" charset="0"/>
              <a:buChar char="•"/>
            </a:pPr>
            <a:r>
              <a:rPr lang="en-US" dirty="0"/>
              <a:t>Can be Less Expensive than No Action (depending on project benefits</a:t>
            </a:r>
            <a:r>
              <a:rPr lang="en-US" dirty="0" smtClean="0"/>
              <a:t>)</a:t>
            </a:r>
            <a:endParaRPr lang="en-US" dirty="0"/>
          </a:p>
          <a:p>
            <a:endParaRPr lang="en-US" dirty="0"/>
          </a:p>
        </p:txBody>
      </p:sp>
    </p:spTree>
    <p:extLst>
      <p:ext uri="{BB962C8B-B14F-4D97-AF65-F5344CB8AC3E}">
        <p14:creationId xmlns:p14="http://schemas.microsoft.com/office/powerpoint/2010/main" val="30967235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152400"/>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Is Dredging a Practical Solution?</a:t>
            </a:r>
            <a:endParaRPr lang="en-US" dirty="0"/>
          </a:p>
        </p:txBody>
      </p:sp>
      <p:sp>
        <p:nvSpPr>
          <p:cNvPr id="3" name="TextBox 2"/>
          <p:cNvSpPr txBox="1"/>
          <p:nvPr/>
        </p:nvSpPr>
        <p:spPr>
          <a:xfrm>
            <a:off x="304800" y="1066800"/>
            <a:ext cx="8610600" cy="4893647"/>
          </a:xfrm>
          <a:prstGeom prst="rect">
            <a:avLst/>
          </a:prstGeom>
          <a:noFill/>
        </p:spPr>
        <p:txBody>
          <a:bodyPr wrap="square" rtlCol="0">
            <a:spAutoFit/>
          </a:bodyPr>
          <a:lstStyle/>
          <a:p>
            <a:r>
              <a:rPr lang="en-US" sz="2400" dirty="0" smtClean="0"/>
              <a:t>Average sedimentation below spillway is 1620 acre-</a:t>
            </a:r>
            <a:r>
              <a:rPr lang="en-US" sz="2400" dirty="0" err="1" smtClean="0"/>
              <a:t>ft</a:t>
            </a:r>
            <a:r>
              <a:rPr lang="en-US" sz="2400" dirty="0" smtClean="0"/>
              <a:t>/</a:t>
            </a:r>
            <a:r>
              <a:rPr lang="en-US" sz="2400" dirty="0" err="1" smtClean="0"/>
              <a:t>yr</a:t>
            </a:r>
            <a:r>
              <a:rPr lang="en-US" sz="2400" dirty="0" smtClean="0"/>
              <a:t> </a:t>
            </a:r>
          </a:p>
          <a:p>
            <a:pPr marL="800100" lvl="1" indent="-342900">
              <a:buFont typeface="Arial" panose="020B0604020202020204" pitchFamily="34" charset="0"/>
              <a:buChar char="•"/>
            </a:pPr>
            <a:r>
              <a:rPr lang="en-US" dirty="0" smtClean="0"/>
              <a:t>(780 acre-</a:t>
            </a:r>
            <a:r>
              <a:rPr lang="en-US" dirty="0" err="1" smtClean="0"/>
              <a:t>ft</a:t>
            </a:r>
            <a:r>
              <a:rPr lang="en-US" dirty="0" smtClean="0"/>
              <a:t>/</a:t>
            </a:r>
            <a:r>
              <a:rPr lang="en-US" dirty="0" err="1" smtClean="0"/>
              <a:t>yr</a:t>
            </a:r>
            <a:r>
              <a:rPr lang="en-US" dirty="0" smtClean="0"/>
              <a:t> in flood storage)</a:t>
            </a:r>
          </a:p>
          <a:p>
            <a:endParaRPr lang="en-US" sz="2400" dirty="0" smtClean="0"/>
          </a:p>
          <a:p>
            <a:endParaRPr lang="en-US" sz="2400" dirty="0"/>
          </a:p>
          <a:p>
            <a:r>
              <a:rPr lang="en-US" sz="2400" dirty="0" smtClean="0"/>
              <a:t>To break even (i.e., not recover storage), would need to dredge this every year!</a:t>
            </a:r>
          </a:p>
          <a:p>
            <a:endParaRPr lang="en-US" sz="2400" dirty="0" smtClean="0"/>
          </a:p>
          <a:p>
            <a:endParaRPr lang="en-US" sz="2400" dirty="0"/>
          </a:p>
          <a:p>
            <a:r>
              <a:rPr lang="en-US" sz="2400" dirty="0" smtClean="0"/>
              <a:t>Assuming a cost of $10/cubic yard for dredging (does not include costs for transport of material any significant distance or purchasing land to dispose of the material), this would cost $26.1 M/year.</a:t>
            </a:r>
          </a:p>
          <a:p>
            <a:pPr marL="800100" lvl="1" indent="-342900">
              <a:buFont typeface="Arial" panose="020B0604020202020204" pitchFamily="34" charset="0"/>
              <a:buChar char="•"/>
            </a:pPr>
            <a:r>
              <a:rPr lang="en-US" dirty="0" smtClean="0"/>
              <a:t>($12.5M/year for flood storage only)</a:t>
            </a:r>
            <a:endParaRPr lang="en-US" dirty="0"/>
          </a:p>
        </p:txBody>
      </p:sp>
    </p:spTree>
    <p:extLst>
      <p:ext uri="{BB962C8B-B14F-4D97-AF65-F5344CB8AC3E}">
        <p14:creationId xmlns:p14="http://schemas.microsoft.com/office/powerpoint/2010/main" val="30625522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F38B684-C6B3-4B82-9153-7FF3864660E8}" type="slidenum">
              <a:rPr lang="en-US" smtClean="0"/>
              <a:pPr/>
              <a:t>27</a:t>
            </a:fld>
            <a:endParaRPr lang="en-US" dirty="0"/>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36038730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 Coralville Dam</a:t>
            </a:r>
            <a:endParaRPr lang="en-US" dirty="0"/>
          </a:p>
        </p:txBody>
      </p:sp>
      <p:sp>
        <p:nvSpPr>
          <p:cNvPr id="4" name="Footer Placeholder 3"/>
          <p:cNvSpPr>
            <a:spLocks noGrp="1"/>
          </p:cNvSpPr>
          <p:nvPr>
            <p:ph type="ftr" sz="quarter" idx="10"/>
          </p:nvPr>
        </p:nvSpPr>
        <p:spPr/>
        <p:txBody>
          <a:bodyPr/>
          <a:lstStyle/>
          <a:p>
            <a:pPr>
              <a:defRPr/>
            </a:pPr>
            <a:r>
              <a:rPr lang="en-US" smtClean="0"/>
              <a:t>File Name</a:t>
            </a:r>
            <a:endParaRPr lang="en-US"/>
          </a:p>
        </p:txBody>
      </p:sp>
      <p:sp>
        <p:nvSpPr>
          <p:cNvPr id="5" name="Slide Number Placeholder 4"/>
          <p:cNvSpPr>
            <a:spLocks noGrp="1"/>
          </p:cNvSpPr>
          <p:nvPr>
            <p:ph type="sldNum" sz="quarter" idx="11"/>
          </p:nvPr>
        </p:nvSpPr>
        <p:spPr/>
        <p:txBody>
          <a:bodyPr/>
          <a:lstStyle/>
          <a:p>
            <a:fld id="{9A257827-C34C-4251-B995-96C9C233CCC8}" type="slidenum">
              <a:rPr lang="en-US" smtClean="0"/>
              <a:pPr/>
              <a:t>3</a:t>
            </a:fld>
            <a:endParaRPr lang="en-US"/>
          </a:p>
        </p:txBody>
      </p:sp>
      <p:pic>
        <p:nvPicPr>
          <p:cNvPr id="3" name="Picture 2"/>
          <p:cNvPicPr>
            <a:picLocks noChangeAspect="1"/>
          </p:cNvPicPr>
          <p:nvPr/>
        </p:nvPicPr>
        <p:blipFill>
          <a:blip r:embed="rId2"/>
          <a:stretch>
            <a:fillRect/>
          </a:stretch>
        </p:blipFill>
        <p:spPr>
          <a:xfrm>
            <a:off x="234669" y="1218241"/>
            <a:ext cx="8692623" cy="5360931"/>
          </a:xfrm>
          <a:prstGeom prst="rect">
            <a:avLst/>
          </a:prstGeom>
        </p:spPr>
      </p:pic>
      <p:sp>
        <p:nvSpPr>
          <p:cNvPr id="6" name="TextBox 5"/>
          <p:cNvSpPr txBox="1"/>
          <p:nvPr/>
        </p:nvSpPr>
        <p:spPr>
          <a:xfrm>
            <a:off x="4919957" y="4232135"/>
            <a:ext cx="1115818" cy="461665"/>
          </a:xfrm>
          <a:prstGeom prst="rect">
            <a:avLst/>
          </a:prstGeom>
          <a:noFill/>
        </p:spPr>
        <p:txBody>
          <a:bodyPr wrap="none" rtlCol="0">
            <a:spAutoFit/>
          </a:bodyPr>
          <a:lstStyle/>
          <a:p>
            <a:r>
              <a:rPr lang="en-US" b="1" dirty="0" smtClean="0">
                <a:solidFill>
                  <a:schemeClr val="tx2"/>
                </a:solidFill>
                <a:effectLst>
                  <a:outerShdw blurRad="38100" dist="38100" dir="2700000" algn="tl">
                    <a:srgbClr val="000000">
                      <a:alpha val="43137"/>
                    </a:srgbClr>
                  </a:outerShdw>
                </a:effectLst>
              </a:rPr>
              <a:t>1950’s</a:t>
            </a:r>
            <a:endParaRPr lang="en-US"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303274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85800" y="284984"/>
            <a:ext cx="7772400" cy="762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4400" b="1" kern="1200">
                <a:solidFill>
                  <a:schemeClr val="bg1"/>
                </a:solidFill>
                <a:latin typeface="Arial" charset="0"/>
                <a:ea typeface="Arial" charset="0"/>
                <a:cs typeface="Arial" charset="0"/>
              </a:defRPr>
            </a:lvl1pPr>
          </a:lstStyle>
          <a:p>
            <a:r>
              <a:rPr lang="en-US" altLang="en-US" dirty="0" smtClean="0">
                <a:solidFill>
                  <a:schemeClr val="tx1"/>
                </a:solidFill>
              </a:rPr>
              <a:t>Reservoir Sedimentation</a:t>
            </a:r>
          </a:p>
        </p:txBody>
      </p:sp>
      <p:pic>
        <p:nvPicPr>
          <p:cNvPr id="5" name="Picture 19"/>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0500" y="1046984"/>
            <a:ext cx="8763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flipH="1">
            <a:off x="7273159" y="1996966"/>
            <a:ext cx="9249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7888014" y="4997669"/>
            <a:ext cx="9249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845974" y="1502979"/>
            <a:ext cx="0" cy="725214"/>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90500" y="946768"/>
            <a:ext cx="8192849" cy="10501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3940821" y="1996965"/>
            <a:ext cx="906308" cy="6734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6635469" y="6352248"/>
            <a:ext cx="987228" cy="3074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64328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1970’s</a:t>
            </a:r>
            <a:endParaRPr lang="en-US" dirty="0"/>
          </a:p>
        </p:txBody>
      </p:sp>
      <p:sp>
        <p:nvSpPr>
          <p:cNvPr id="4" name="Footer Placeholder 3"/>
          <p:cNvSpPr>
            <a:spLocks noGrp="1"/>
          </p:cNvSpPr>
          <p:nvPr>
            <p:ph type="ftr" sz="quarter" idx="10"/>
          </p:nvPr>
        </p:nvSpPr>
        <p:spPr/>
        <p:txBody>
          <a:bodyPr/>
          <a:lstStyle/>
          <a:p>
            <a:pPr>
              <a:defRPr/>
            </a:pPr>
            <a:r>
              <a:rPr lang="en-US" smtClean="0"/>
              <a:t>File Name</a:t>
            </a:r>
            <a:endParaRPr lang="en-US"/>
          </a:p>
        </p:txBody>
      </p:sp>
      <p:sp>
        <p:nvSpPr>
          <p:cNvPr id="5" name="Slide Number Placeholder 4"/>
          <p:cNvSpPr>
            <a:spLocks noGrp="1"/>
          </p:cNvSpPr>
          <p:nvPr>
            <p:ph type="sldNum" sz="quarter" idx="11"/>
          </p:nvPr>
        </p:nvSpPr>
        <p:spPr/>
        <p:txBody>
          <a:bodyPr/>
          <a:lstStyle/>
          <a:p>
            <a:fld id="{9A257827-C34C-4251-B995-96C9C233CCC8}" type="slidenum">
              <a:rPr lang="en-US" smtClean="0"/>
              <a:pPr/>
              <a:t>5</a:t>
            </a:fld>
            <a:endParaRPr lang="en-US"/>
          </a:p>
        </p:txBody>
      </p:sp>
      <p:pic>
        <p:nvPicPr>
          <p:cNvPr id="3" name="Picture 2"/>
          <p:cNvPicPr>
            <a:picLocks noChangeAspect="1"/>
          </p:cNvPicPr>
          <p:nvPr/>
        </p:nvPicPr>
        <p:blipFill>
          <a:blip r:embed="rId2"/>
          <a:stretch>
            <a:fillRect/>
          </a:stretch>
        </p:blipFill>
        <p:spPr>
          <a:xfrm>
            <a:off x="227251" y="1102757"/>
            <a:ext cx="8666570" cy="5475472"/>
          </a:xfrm>
          <a:prstGeom prst="rect">
            <a:avLst/>
          </a:prstGeom>
        </p:spPr>
      </p:pic>
    </p:spTree>
    <p:extLst>
      <p:ext uri="{BB962C8B-B14F-4D97-AF65-F5344CB8AC3E}">
        <p14:creationId xmlns:p14="http://schemas.microsoft.com/office/powerpoint/2010/main" val="15117964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File Name</a:t>
            </a:r>
            <a:endParaRPr lang="en-US"/>
          </a:p>
        </p:txBody>
      </p:sp>
      <p:sp>
        <p:nvSpPr>
          <p:cNvPr id="5" name="Slide Number Placeholder 4"/>
          <p:cNvSpPr>
            <a:spLocks noGrp="1"/>
          </p:cNvSpPr>
          <p:nvPr>
            <p:ph type="sldNum" sz="quarter" idx="11"/>
          </p:nvPr>
        </p:nvSpPr>
        <p:spPr/>
        <p:txBody>
          <a:bodyPr/>
          <a:lstStyle/>
          <a:p>
            <a:fld id="{9A257827-C34C-4251-B995-96C9C233CCC8}" type="slidenum">
              <a:rPr lang="en-US" smtClean="0"/>
              <a:pPr/>
              <a:t>6</a:t>
            </a:fld>
            <a:endParaRPr lang="en-US"/>
          </a:p>
        </p:txBody>
      </p:sp>
      <p:pic>
        <p:nvPicPr>
          <p:cNvPr id="3" name="Picture 2"/>
          <p:cNvPicPr>
            <a:picLocks noChangeAspect="1"/>
          </p:cNvPicPr>
          <p:nvPr/>
        </p:nvPicPr>
        <p:blipFill rotWithShape="1">
          <a:blip r:embed="rId2"/>
          <a:srcRect t="-177" r="17924" b="177"/>
          <a:stretch/>
        </p:blipFill>
        <p:spPr>
          <a:xfrm>
            <a:off x="226575" y="1024313"/>
            <a:ext cx="8626112" cy="5534542"/>
          </a:xfrm>
          <a:prstGeom prst="rect">
            <a:avLst/>
          </a:prstGeom>
        </p:spPr>
      </p:pic>
      <p:sp>
        <p:nvSpPr>
          <p:cNvPr id="6" name="TextBox 5"/>
          <p:cNvSpPr txBox="1"/>
          <p:nvPr/>
        </p:nvSpPr>
        <p:spPr>
          <a:xfrm>
            <a:off x="304800" y="411162"/>
            <a:ext cx="870751" cy="461665"/>
          </a:xfrm>
          <a:prstGeom prst="rect">
            <a:avLst/>
          </a:prstGeom>
          <a:noFill/>
        </p:spPr>
        <p:txBody>
          <a:bodyPr wrap="none" rtlCol="0">
            <a:spAutoFit/>
          </a:bodyPr>
          <a:lstStyle/>
          <a:p>
            <a:r>
              <a:rPr lang="en-US" b="1" dirty="0" smtClean="0"/>
              <a:t>2002</a:t>
            </a:r>
            <a:endParaRPr lang="en-US" b="1" dirty="0"/>
          </a:p>
        </p:txBody>
      </p:sp>
    </p:spTree>
    <p:extLst>
      <p:ext uri="{BB962C8B-B14F-4D97-AF65-F5344CB8AC3E}">
        <p14:creationId xmlns:p14="http://schemas.microsoft.com/office/powerpoint/2010/main" val="37515964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Progression of delta at upstream end of conservation pool</a:t>
            </a:r>
            <a:endParaRPr lang="en-US" dirty="0"/>
          </a:p>
        </p:txBody>
      </p:sp>
      <p:sp>
        <p:nvSpPr>
          <p:cNvPr id="4" name="Footer Placeholder 3"/>
          <p:cNvSpPr>
            <a:spLocks noGrp="1"/>
          </p:cNvSpPr>
          <p:nvPr>
            <p:ph type="ftr" sz="quarter" idx="10"/>
          </p:nvPr>
        </p:nvSpPr>
        <p:spPr/>
        <p:txBody>
          <a:bodyPr/>
          <a:lstStyle/>
          <a:p>
            <a:pPr>
              <a:defRPr/>
            </a:pPr>
            <a:r>
              <a:rPr lang="en-US" smtClean="0"/>
              <a:t>File Name</a:t>
            </a:r>
            <a:endParaRPr lang="en-US"/>
          </a:p>
        </p:txBody>
      </p:sp>
      <p:sp>
        <p:nvSpPr>
          <p:cNvPr id="5" name="Slide Number Placeholder 4"/>
          <p:cNvSpPr>
            <a:spLocks noGrp="1"/>
          </p:cNvSpPr>
          <p:nvPr>
            <p:ph type="sldNum" sz="quarter" idx="11"/>
          </p:nvPr>
        </p:nvSpPr>
        <p:spPr/>
        <p:txBody>
          <a:bodyPr/>
          <a:lstStyle/>
          <a:p>
            <a:fld id="{9A257827-C34C-4251-B995-96C9C233CCC8}" type="slidenum">
              <a:rPr lang="en-US" smtClean="0"/>
              <a:pPr/>
              <a:t>7</a:t>
            </a:fld>
            <a:endParaRPr lang="en-US"/>
          </a:p>
        </p:txBody>
      </p:sp>
      <p:pic>
        <p:nvPicPr>
          <p:cNvPr id="3" name="Picture 2"/>
          <p:cNvPicPr>
            <a:picLocks noChangeAspect="1"/>
          </p:cNvPicPr>
          <p:nvPr/>
        </p:nvPicPr>
        <p:blipFill>
          <a:blip r:embed="rId2"/>
          <a:stretch>
            <a:fillRect/>
          </a:stretch>
        </p:blipFill>
        <p:spPr>
          <a:xfrm>
            <a:off x="202300" y="1158776"/>
            <a:ext cx="8739399" cy="5382018"/>
          </a:xfrm>
          <a:prstGeom prst="rect">
            <a:avLst/>
          </a:prstGeom>
        </p:spPr>
      </p:pic>
      <p:sp>
        <p:nvSpPr>
          <p:cNvPr id="6" name="TextBox 5"/>
          <p:cNvSpPr txBox="1"/>
          <p:nvPr/>
        </p:nvSpPr>
        <p:spPr>
          <a:xfrm>
            <a:off x="3778981" y="5157460"/>
            <a:ext cx="870751" cy="461665"/>
          </a:xfrm>
          <a:prstGeom prst="rect">
            <a:avLst/>
          </a:prstGeom>
          <a:noFill/>
        </p:spPr>
        <p:txBody>
          <a:bodyPr wrap="none" rtlCol="0">
            <a:spAutoFit/>
          </a:bodyPr>
          <a:lstStyle/>
          <a:p>
            <a:r>
              <a:rPr lang="en-US" b="1" dirty="0" smtClean="0">
                <a:solidFill>
                  <a:schemeClr val="tx2"/>
                </a:solidFill>
                <a:effectLst>
                  <a:outerShdw blurRad="38100" dist="38100" dir="2700000" algn="tl">
                    <a:srgbClr val="000000">
                      <a:alpha val="43137"/>
                    </a:srgbClr>
                  </a:outerShdw>
                </a:effectLst>
              </a:rPr>
              <a:t>2016</a:t>
            </a:r>
            <a:endParaRPr lang="en-US"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791982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Progression of delta at upstream end of conservation pool</a:t>
            </a:r>
            <a:endParaRPr lang="en-US" dirty="0"/>
          </a:p>
        </p:txBody>
      </p:sp>
      <p:sp>
        <p:nvSpPr>
          <p:cNvPr id="4" name="Footer Placeholder 3"/>
          <p:cNvSpPr>
            <a:spLocks noGrp="1"/>
          </p:cNvSpPr>
          <p:nvPr>
            <p:ph type="ftr" sz="quarter" idx="10"/>
          </p:nvPr>
        </p:nvSpPr>
        <p:spPr/>
        <p:txBody>
          <a:bodyPr/>
          <a:lstStyle/>
          <a:p>
            <a:pPr>
              <a:defRPr/>
            </a:pPr>
            <a:r>
              <a:rPr lang="en-US" smtClean="0"/>
              <a:t>File Name</a:t>
            </a:r>
            <a:endParaRPr lang="en-US"/>
          </a:p>
        </p:txBody>
      </p:sp>
      <p:sp>
        <p:nvSpPr>
          <p:cNvPr id="5" name="Slide Number Placeholder 4"/>
          <p:cNvSpPr>
            <a:spLocks noGrp="1"/>
          </p:cNvSpPr>
          <p:nvPr>
            <p:ph type="sldNum" sz="quarter" idx="11"/>
          </p:nvPr>
        </p:nvSpPr>
        <p:spPr/>
        <p:txBody>
          <a:bodyPr/>
          <a:lstStyle/>
          <a:p>
            <a:fld id="{9A257827-C34C-4251-B995-96C9C233CCC8}" type="slidenum">
              <a:rPr lang="en-US" smtClean="0"/>
              <a:pPr/>
              <a:t>8</a:t>
            </a:fld>
            <a:endParaRPr lang="en-US"/>
          </a:p>
        </p:txBody>
      </p:sp>
      <p:pic>
        <p:nvPicPr>
          <p:cNvPr id="8" name="Picture 7"/>
          <p:cNvPicPr>
            <a:picLocks noChangeAspect="1"/>
          </p:cNvPicPr>
          <p:nvPr/>
        </p:nvPicPr>
        <p:blipFill>
          <a:blip r:embed="rId2"/>
          <a:stretch>
            <a:fillRect/>
          </a:stretch>
        </p:blipFill>
        <p:spPr>
          <a:xfrm>
            <a:off x="304800" y="1139527"/>
            <a:ext cx="8628807" cy="5403476"/>
          </a:xfrm>
          <a:prstGeom prst="rect">
            <a:avLst/>
          </a:prstGeom>
        </p:spPr>
      </p:pic>
      <p:sp>
        <p:nvSpPr>
          <p:cNvPr id="10" name="TextBox 9"/>
          <p:cNvSpPr txBox="1"/>
          <p:nvPr/>
        </p:nvSpPr>
        <p:spPr>
          <a:xfrm>
            <a:off x="4715253" y="677862"/>
            <a:ext cx="870751" cy="461665"/>
          </a:xfrm>
          <a:prstGeom prst="rect">
            <a:avLst/>
          </a:prstGeom>
          <a:noFill/>
        </p:spPr>
        <p:txBody>
          <a:bodyPr wrap="none" rtlCol="0">
            <a:spAutoFit/>
          </a:bodyPr>
          <a:lstStyle/>
          <a:p>
            <a:r>
              <a:rPr lang="en-US" dirty="0" smtClean="0"/>
              <a:t>2016</a:t>
            </a:r>
            <a:endParaRPr lang="en-US" dirty="0"/>
          </a:p>
        </p:txBody>
      </p:sp>
    </p:spTree>
    <p:extLst>
      <p:ext uri="{BB962C8B-B14F-4D97-AF65-F5344CB8AC3E}">
        <p14:creationId xmlns:p14="http://schemas.microsoft.com/office/powerpoint/2010/main" val="19762367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6" y="190500"/>
            <a:ext cx="8382000" cy="806450"/>
          </a:xfrm>
        </p:spPr>
        <p:txBody>
          <a:bodyPr/>
          <a:lstStyle/>
          <a:p>
            <a:pPr algn="ctr"/>
            <a:r>
              <a:rPr lang="en-US" sz="3200" dirty="0" smtClean="0">
                <a:solidFill>
                  <a:schemeClr val="tx1"/>
                </a:solidFill>
              </a:rPr>
              <a:t>Reservoir Sedimentation</a:t>
            </a:r>
            <a:endParaRPr lang="en-US" sz="3200" dirty="0">
              <a:solidFill>
                <a:schemeClr val="tx1"/>
              </a:solidFill>
            </a:endParaRPr>
          </a:p>
        </p:txBody>
      </p:sp>
      <p:sp>
        <p:nvSpPr>
          <p:cNvPr id="3" name="Content Placeholder 2"/>
          <p:cNvSpPr>
            <a:spLocks noGrp="1"/>
          </p:cNvSpPr>
          <p:nvPr>
            <p:ph idx="1"/>
          </p:nvPr>
        </p:nvSpPr>
        <p:spPr>
          <a:xfrm>
            <a:off x="304800" y="1127126"/>
            <a:ext cx="8382000" cy="4709669"/>
          </a:xfrm>
        </p:spPr>
        <p:txBody>
          <a:bodyPr/>
          <a:lstStyle/>
          <a:p>
            <a:pPr>
              <a:buFont typeface="Arial" panose="020B0604020202020204" pitchFamily="34" charset="0"/>
              <a:buChar char="•"/>
            </a:pPr>
            <a:r>
              <a:rPr lang="en-US" dirty="0" smtClean="0">
                <a:solidFill>
                  <a:srgbClr val="000099"/>
                </a:solidFill>
              </a:rPr>
              <a:t>Sedimentation was anticipated as part of original reservoir design.</a:t>
            </a:r>
          </a:p>
          <a:p>
            <a:pPr>
              <a:buFont typeface="Arial" panose="020B0604020202020204" pitchFamily="34" charset="0"/>
              <a:buChar char="•"/>
            </a:pPr>
            <a:r>
              <a:rPr lang="en-US" dirty="0" smtClean="0">
                <a:solidFill>
                  <a:srgbClr val="000099"/>
                </a:solidFill>
              </a:rPr>
              <a:t>Greatest impact is to conservation storage, impacting: drought management, </a:t>
            </a:r>
            <a:r>
              <a:rPr lang="en-US" dirty="0" smtClean="0">
                <a:solidFill>
                  <a:srgbClr val="000099"/>
                </a:solidFill>
              </a:rPr>
              <a:t>fish and wildlife management</a:t>
            </a:r>
            <a:r>
              <a:rPr lang="en-US" dirty="0" smtClean="0">
                <a:solidFill>
                  <a:srgbClr val="000099"/>
                </a:solidFill>
              </a:rPr>
              <a:t>, and recreation.</a:t>
            </a:r>
            <a:endParaRPr lang="en-US" dirty="0">
              <a:solidFill>
                <a:srgbClr val="000099"/>
              </a:solidFill>
            </a:endParaRPr>
          </a:p>
        </p:txBody>
      </p:sp>
      <p:sp>
        <p:nvSpPr>
          <p:cNvPr id="4" name="Slide Number Placeholder 3"/>
          <p:cNvSpPr>
            <a:spLocks noGrp="1"/>
          </p:cNvSpPr>
          <p:nvPr>
            <p:ph type="sldNum" sz="quarter" idx="10"/>
          </p:nvPr>
        </p:nvSpPr>
        <p:spPr/>
        <p:txBody>
          <a:bodyPr/>
          <a:lstStyle/>
          <a:p>
            <a:fld id="{0F38B684-C6B3-4B82-9153-7FF3864660E8}" type="slidenum">
              <a:rPr lang="en-US" smtClean="0"/>
              <a:pPr/>
              <a:t>9</a:t>
            </a:fld>
            <a:endParaRPr lang="en-US" dirty="0"/>
          </a:p>
        </p:txBody>
      </p:sp>
      <p:pic>
        <p:nvPicPr>
          <p:cNvPr id="7" name="Picture 6"/>
          <p:cNvPicPr>
            <a:picLocks noChangeAspect="1"/>
          </p:cNvPicPr>
          <p:nvPr/>
        </p:nvPicPr>
        <p:blipFill>
          <a:blip r:embed="rId3"/>
          <a:stretch>
            <a:fillRect/>
          </a:stretch>
        </p:blipFill>
        <p:spPr>
          <a:xfrm>
            <a:off x="2524716" y="2686102"/>
            <a:ext cx="6416984" cy="3951796"/>
          </a:xfrm>
          <a:prstGeom prst="rect">
            <a:avLst/>
          </a:prstGeom>
        </p:spPr>
      </p:pic>
      <p:sp>
        <p:nvSpPr>
          <p:cNvPr id="8" name="TextBox 7"/>
          <p:cNvSpPr txBox="1"/>
          <p:nvPr/>
        </p:nvSpPr>
        <p:spPr>
          <a:xfrm>
            <a:off x="4036980" y="5476620"/>
            <a:ext cx="891069" cy="461665"/>
          </a:xfrm>
          <a:prstGeom prst="rect">
            <a:avLst/>
          </a:prstGeom>
          <a:noFill/>
        </p:spPr>
        <p:txBody>
          <a:bodyPr wrap="square" rtlCol="0">
            <a:spAutoFit/>
          </a:bodyPr>
          <a:lstStyle/>
          <a:p>
            <a:r>
              <a:rPr lang="en-US" b="1" dirty="0" smtClean="0">
                <a:solidFill>
                  <a:schemeClr val="tx2"/>
                </a:solidFill>
                <a:effectLst>
                  <a:outerShdw blurRad="38100" dist="38100" dir="2700000" algn="tl">
                    <a:srgbClr val="000000">
                      <a:alpha val="43137"/>
                    </a:srgbClr>
                  </a:outerShdw>
                </a:effectLst>
              </a:rPr>
              <a:t>2016</a:t>
            </a:r>
            <a:endParaRPr lang="en-US"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71746927"/>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le Slide Templates">
  <a:themeElements>
    <a:clrScheme name="Custom 2">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716D87-7E03-45E0-B0FD-33082A230BB4}" vid="{2FBFD162-1A33-4D3C-9A4E-25AC5DA4971C}"/>
    </a:ext>
  </a:extLst>
</a:theme>
</file>

<file path=ppt/theme/theme2.xml><?xml version="1.0" encoding="utf-8"?>
<a:theme xmlns:a="http://schemas.openxmlformats.org/drawingml/2006/main" name="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3.xml><?xml version="1.0" encoding="utf-8"?>
<a:theme xmlns:a="http://schemas.openxmlformats.org/drawingml/2006/main" name="1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4.xml><?xml version="1.0" encoding="utf-8"?>
<a:theme xmlns:a="http://schemas.openxmlformats.org/drawingml/2006/main" name="2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BF8E658DB0A54B8187A6E67B60E163" ma:contentTypeVersion="0" ma:contentTypeDescription="Create a new document." ma:contentTypeScope="" ma:versionID="4dc9354b7b25d6322f9d624021e1ddb4">
  <xsd:schema xmlns:xsd="http://www.w3.org/2001/XMLSchema" xmlns:xs="http://www.w3.org/2001/XMLSchema" xmlns:p="http://schemas.microsoft.com/office/2006/metadata/properties" targetNamespace="http://schemas.microsoft.com/office/2006/metadata/properties" ma:root="true" ma:fieldsID="475d22d6a26c7b73e264c0129361619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B25840A-BA3C-4E7F-BC13-F3BEC37365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1FB85D9F-7B00-4A23-AD8B-F2B22512D376}">
  <ds:schemaRefs>
    <ds:schemaRef ds:uri="http://schemas.microsoft.com/sharepoint/v3/contenttype/forms"/>
  </ds:schemaRefs>
</ds:datastoreItem>
</file>

<file path=customXml/itemProps3.xml><?xml version="1.0" encoding="utf-8"?>
<ds:datastoreItem xmlns:ds="http://schemas.openxmlformats.org/officeDocument/2006/customXml" ds:itemID="{8B8E04A4-6025-4C96-83C5-71843508C83A}">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5057</TotalTime>
  <Words>1018</Words>
  <Application>Microsoft Office PowerPoint</Application>
  <PresentationFormat>On-screen Show (4:3)</PresentationFormat>
  <Paragraphs>198</Paragraphs>
  <Slides>27</Slides>
  <Notes>3</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27</vt:i4>
      </vt:variant>
    </vt:vector>
  </HeadingPairs>
  <TitlesOfParts>
    <vt:vector size="35" baseType="lpstr">
      <vt:lpstr>MS PGothic</vt:lpstr>
      <vt:lpstr>Arial</vt:lpstr>
      <vt:lpstr>Calibri</vt:lpstr>
      <vt:lpstr>Wingdings</vt:lpstr>
      <vt:lpstr>Title Slide Templates</vt:lpstr>
      <vt:lpstr>Content Templates</vt:lpstr>
      <vt:lpstr>1_Content Templates</vt:lpstr>
      <vt:lpstr>2_Content Templates</vt:lpstr>
      <vt:lpstr>Sedimentation in Coralville Lake </vt:lpstr>
      <vt:lpstr>AGENDA</vt:lpstr>
      <vt:lpstr>Pre Coralville Dam</vt:lpstr>
      <vt:lpstr>PowerPoint Presentation</vt:lpstr>
      <vt:lpstr>1970’s</vt:lpstr>
      <vt:lpstr>PowerPoint Presentation</vt:lpstr>
      <vt:lpstr>Progression of delta at upstream end of conservation pool</vt:lpstr>
      <vt:lpstr>Progression of delta at upstream end of conservation pool</vt:lpstr>
      <vt:lpstr>Reservoir Sedimentation</vt:lpstr>
      <vt:lpstr>Multi-Purpose Reservoir Planning </vt:lpstr>
      <vt:lpstr>Historical sedimentation surveys</vt:lpstr>
      <vt:lpstr>Coralville Lake Sedimentation Rates</vt:lpstr>
      <vt:lpstr>Coralville lake sedimentation rates</vt:lpstr>
      <vt:lpstr>Reservoir Sediment Ranges – Range 2</vt:lpstr>
      <vt:lpstr>Reservoir Sediment Ranges – Range 12</vt:lpstr>
      <vt:lpstr>Reservoir Sediment Ranges – Range 22</vt:lpstr>
      <vt:lpstr>PowerPoint Presentation</vt:lpstr>
      <vt:lpstr>PowerPoint Presentation</vt:lpstr>
      <vt:lpstr>Effects of Sedimentation on project operating purposes (1959-2008)</vt:lpstr>
      <vt:lpstr>Effect of sedimentation on flood risk management</vt:lpstr>
      <vt:lpstr>PowerPoint Presentation</vt:lpstr>
      <vt:lpstr>PowerPoint Presentation</vt:lpstr>
      <vt:lpstr>Effects of Sedimentation on project operating purposes (1959-2008)</vt:lpstr>
      <vt:lpstr>Where are we going in the next 10 to 20 years?</vt:lpstr>
      <vt:lpstr>Sustainable Reservoir Sediment Solutions</vt:lpstr>
      <vt:lpstr>PowerPoint Presentation</vt:lpstr>
      <vt:lpstr>PowerPoint Presentation</vt:lpstr>
    </vt:vector>
  </TitlesOfParts>
  <Company>United States Army</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OPTION 1 PRESENTATION TITLE HERE KEEP LEFT JUSTIFIED</dc:title>
  <dc:creator>G6PA9ELW</dc:creator>
  <cp:lastModifiedBy>Landwehr, Kevin J CIV USARMY CEMVR (US)</cp:lastModifiedBy>
  <cp:revision>324</cp:revision>
  <cp:lastPrinted>2018-05-16T20:45:36Z</cp:lastPrinted>
  <dcterms:created xsi:type="dcterms:W3CDTF">2016-05-03T16:10:38Z</dcterms:created>
  <dcterms:modified xsi:type="dcterms:W3CDTF">2018-05-16T20:46:44Z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0x010100B5BF8E658DB0A54B8187A6E67B60E163</vt:lpwstr>
  </property>
</Properties>
</file>